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74" r:id="rId2"/>
    <p:sldId id="341" r:id="rId3"/>
    <p:sldId id="342" r:id="rId4"/>
    <p:sldId id="340" r:id="rId5"/>
    <p:sldId id="346" r:id="rId6"/>
    <p:sldId id="369" r:id="rId7"/>
    <p:sldId id="366" r:id="rId8"/>
    <p:sldId id="278" r:id="rId9"/>
    <p:sldId id="345" r:id="rId10"/>
    <p:sldId id="344" r:id="rId11"/>
    <p:sldId id="314" r:id="rId12"/>
    <p:sldId id="313" r:id="rId13"/>
    <p:sldId id="315" r:id="rId14"/>
    <p:sldId id="316" r:id="rId15"/>
    <p:sldId id="298" r:id="rId16"/>
    <p:sldId id="299" r:id="rId17"/>
    <p:sldId id="301" r:id="rId18"/>
    <p:sldId id="302" r:id="rId19"/>
    <p:sldId id="347" r:id="rId20"/>
    <p:sldId id="370" r:id="rId21"/>
    <p:sldId id="371" r:id="rId22"/>
    <p:sldId id="275" r:id="rId23"/>
    <p:sldId id="36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03" r:id="rId33"/>
    <p:sldId id="318" r:id="rId34"/>
    <p:sldId id="356" r:id="rId35"/>
    <p:sldId id="358" r:id="rId36"/>
    <p:sldId id="359" r:id="rId37"/>
    <p:sldId id="361" r:id="rId38"/>
    <p:sldId id="360" r:id="rId39"/>
    <p:sldId id="372" r:id="rId40"/>
    <p:sldId id="373" r:id="rId41"/>
    <p:sldId id="327" r:id="rId42"/>
    <p:sldId id="328" r:id="rId43"/>
    <p:sldId id="329" r:id="rId44"/>
    <p:sldId id="330" r:id="rId45"/>
    <p:sldId id="266" r:id="rId46"/>
    <p:sldId id="294" r:id="rId47"/>
    <p:sldId id="267" r:id="rId48"/>
    <p:sldId id="270" r:id="rId49"/>
    <p:sldId id="374" r:id="rId50"/>
    <p:sldId id="332" r:id="rId51"/>
    <p:sldId id="331" r:id="rId52"/>
    <p:sldId id="304" r:id="rId53"/>
    <p:sldId id="334" r:id="rId54"/>
    <p:sldId id="368" r:id="rId55"/>
    <p:sldId id="271" r:id="rId56"/>
    <p:sldId id="335" r:id="rId57"/>
    <p:sldId id="336" r:id="rId58"/>
    <p:sldId id="337" r:id="rId59"/>
    <p:sldId id="338" r:id="rId60"/>
    <p:sldId id="339" r:id="rId61"/>
    <p:sldId id="305" r:id="rId62"/>
    <p:sldId id="307" r:id="rId63"/>
    <p:sldId id="308" r:id="rId64"/>
    <p:sldId id="306" r:id="rId65"/>
    <p:sldId id="296" r:id="rId66"/>
    <p:sldId id="37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0" autoAdjust="0"/>
    <p:restoredTop sz="58665" autoAdjust="0"/>
  </p:normalViewPr>
  <p:slideViewPr>
    <p:cSldViewPr snapToGrid="0">
      <p:cViewPr varScale="1">
        <p:scale>
          <a:sx n="41" d="100"/>
          <a:sy n="41" d="100"/>
        </p:scale>
        <p:origin x="1720" y="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9B720-C615-4DC7-974C-A26FFA8A82F7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494EF-C44F-4728-8AD9-928DC76F20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02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Hi</a:t>
            </a:r>
            <a:r>
              <a:rPr lang="pt-BR" dirty="0" smtClean="0"/>
              <a:t>, </a:t>
            </a:r>
            <a:r>
              <a:rPr lang="pt-BR" dirty="0" err="1" smtClean="0"/>
              <a:t>thanks</a:t>
            </a:r>
            <a:r>
              <a:rPr lang="pt-BR" dirty="0" smtClean="0"/>
              <a:t> for </a:t>
            </a:r>
            <a:r>
              <a:rPr lang="pt-BR" dirty="0" err="1" smtClean="0"/>
              <a:t>join</a:t>
            </a:r>
            <a:r>
              <a:rPr lang="pt-BR" dirty="0" smtClean="0"/>
              <a:t> </a:t>
            </a:r>
            <a:r>
              <a:rPr lang="pt-BR" dirty="0" err="1" smtClean="0"/>
              <a:t>us</a:t>
            </a:r>
            <a:r>
              <a:rPr lang="pt-BR" dirty="0" smtClean="0"/>
              <a:t> in </a:t>
            </a:r>
            <a:r>
              <a:rPr lang="pt-BR" dirty="0" err="1" smtClean="0"/>
              <a:t>the</a:t>
            </a:r>
            <a:r>
              <a:rPr lang="pt-BR" dirty="0" smtClean="0"/>
              <a:t> IEEE </a:t>
            </a:r>
            <a:r>
              <a:rPr lang="pt-BR" dirty="0" err="1" smtClean="0"/>
              <a:t>Healthcom</a:t>
            </a:r>
            <a:r>
              <a:rPr lang="pt-BR" dirty="0" smtClean="0"/>
              <a:t> 2020. </a:t>
            </a:r>
            <a:r>
              <a:rPr lang="pt-BR" dirty="0" err="1" smtClean="0"/>
              <a:t>I’m</a:t>
            </a:r>
            <a:r>
              <a:rPr lang="pt-BR" dirty="0" smtClean="0"/>
              <a:t> Raimundo Valter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I’ll</a:t>
            </a:r>
            <a:r>
              <a:rPr lang="pt-BR" dirty="0" smtClean="0"/>
              <a:t> presente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article</a:t>
            </a:r>
            <a:r>
              <a:rPr lang="pt-BR" dirty="0" smtClean="0"/>
              <a:t> </a:t>
            </a:r>
            <a:r>
              <a:rPr lang="pt-BR" dirty="0" err="1" smtClean="0"/>
              <a:t>intitle</a:t>
            </a:r>
            <a:r>
              <a:rPr lang="pt-BR" dirty="0" smtClean="0"/>
              <a:t> </a:t>
            </a:r>
            <a:r>
              <a:rPr lang="pt-BR" dirty="0" err="1" smtClean="0"/>
              <a:t>Intelligent</a:t>
            </a:r>
            <a:r>
              <a:rPr lang="pt-BR" dirty="0" smtClean="0"/>
              <a:t> </a:t>
            </a:r>
            <a:r>
              <a:rPr lang="pt-BR" dirty="0" err="1" smtClean="0"/>
              <a:t>Epidemiological</a:t>
            </a:r>
            <a:r>
              <a:rPr lang="pt-BR" dirty="0" smtClean="0"/>
              <a:t> </a:t>
            </a:r>
            <a:r>
              <a:rPr lang="pt-BR" dirty="0" err="1" smtClean="0"/>
              <a:t>Surveillance</a:t>
            </a:r>
            <a:r>
              <a:rPr lang="pt-BR" dirty="0" smtClean="0"/>
              <a:t> in </a:t>
            </a:r>
            <a:r>
              <a:rPr lang="pt-BR" dirty="0" err="1" smtClean="0"/>
              <a:t>Brazilian</a:t>
            </a:r>
            <a:r>
              <a:rPr lang="pt-BR" dirty="0" smtClean="0"/>
              <a:t> </a:t>
            </a:r>
            <a:r>
              <a:rPr lang="pt-BR" dirty="0" err="1" smtClean="0"/>
              <a:t>Semiarid</a:t>
            </a:r>
            <a:r>
              <a:rPr lang="pt-BR" dirty="0" smtClean="0"/>
              <a:t>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northeast region of Brazil is one of them.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89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Temperatures between 25 and 35 degrees Celsius are important, but fresh </a:t>
            </a:r>
            <a:r>
              <a:rPr lang="en-US" dirty="0" smtClean="0"/>
              <a:t>standing water at </a:t>
            </a:r>
            <a:r>
              <a:rPr lang="en-US" dirty="0" smtClean="0"/>
              <a:t>that temperature is a determining condition for </a:t>
            </a:r>
            <a:r>
              <a:rPr lang="en-US" dirty="0" smtClean="0"/>
              <a:t>mosquito proliferation on </a:t>
            </a:r>
            <a:r>
              <a:rPr lang="en-US" dirty="0" smtClean="0"/>
              <a:t>a large scale.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48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go in the countryside these conditions are more difficult.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364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landscape is dry most </a:t>
            </a:r>
            <a:r>
              <a:rPr lang="en-US" dirty="0" smtClean="0"/>
              <a:t>part of </a:t>
            </a:r>
            <a:r>
              <a:rPr lang="en-US" dirty="0" smtClean="0"/>
              <a:t>the year ...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01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evaporation and temperatures reaching 45 degrees Celsius are reasons for a reduction in the number of arboviruses transmission cases...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61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... but when it rains. And sometimes it rains, these conditions change and ...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21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temperatures drop and clean, still water is plentiful in cities.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67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Allowing conditions for the mosquito to breed.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594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62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Avicena</a:t>
            </a:r>
            <a:r>
              <a:rPr lang="en-US" dirty="0" smtClean="0"/>
              <a:t> is a digital health startup. One of its products is </a:t>
            </a:r>
            <a:r>
              <a:rPr lang="en-US" dirty="0" err="1" smtClean="0"/>
              <a:t>Gissa</a:t>
            </a:r>
            <a:r>
              <a:rPr lang="en-US" dirty="0" smtClean="0"/>
              <a:t>, which stands for Intelligent Governance in Health Systems.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79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err="1" smtClean="0"/>
              <a:t>Our</a:t>
            </a:r>
            <a:r>
              <a:rPr lang="pt-BR" baseline="0" dirty="0" smtClean="0"/>
              <a:t> </a:t>
            </a:r>
            <a:r>
              <a:rPr lang="pt-BR" baseline="0" dirty="0" err="1" smtClean="0"/>
              <a:t>team</a:t>
            </a:r>
            <a:r>
              <a:rPr lang="pt-BR" baseline="0" dirty="0" smtClean="0"/>
              <a:t> </a:t>
            </a:r>
            <a:r>
              <a:rPr lang="pt-BR" baseline="0" dirty="0" err="1" smtClean="0"/>
              <a:t>is</a:t>
            </a:r>
            <a:r>
              <a:rPr lang="pt-BR" baseline="0" dirty="0" smtClean="0"/>
              <a:t> </a:t>
            </a:r>
            <a:r>
              <a:rPr lang="pt-BR" baseline="0" dirty="0" err="1" smtClean="0"/>
              <a:t>formed</a:t>
            </a:r>
            <a:r>
              <a:rPr lang="pt-BR" baseline="0" dirty="0" smtClean="0"/>
              <a:t> </a:t>
            </a:r>
            <a:r>
              <a:rPr lang="pt-BR" baseline="0" dirty="0" err="1" smtClean="0"/>
              <a:t>by</a:t>
            </a:r>
            <a:r>
              <a:rPr lang="pt-BR" baseline="0" dirty="0" smtClean="0"/>
              <a:t> </a:t>
            </a:r>
            <a:r>
              <a:rPr lang="pt-BR" baseline="0" dirty="0" err="1" smtClean="0"/>
              <a:t>Professors</a:t>
            </a:r>
            <a:r>
              <a:rPr lang="pt-BR" baseline="0" dirty="0" smtClean="0"/>
              <a:t> José </a:t>
            </a:r>
            <a:r>
              <a:rPr lang="pt-BR" baseline="0" dirty="0" err="1" smtClean="0"/>
              <a:t>Neuman</a:t>
            </a:r>
            <a:r>
              <a:rPr lang="pt-BR" baseline="0" dirty="0" smtClean="0"/>
              <a:t>, Mauro Oliveira, Luiz Odorico Monteiro </a:t>
            </a:r>
            <a:r>
              <a:rPr lang="pt-BR" baseline="0" dirty="0" err="1" smtClean="0"/>
              <a:t>and</a:t>
            </a:r>
            <a:r>
              <a:rPr lang="pt-BR" baseline="0" dirty="0" smtClean="0"/>
              <a:t> Ivana Barreto.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004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a web application that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2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helps governments track statistics and qualify their decisions for public health promotion. </a:t>
            </a:r>
          </a:p>
          <a:p>
            <a:r>
              <a:rPr lang="en-US" dirty="0" smtClean="0"/>
              <a:t>We analyze this data and…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15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proposed an epidemiological surveillance system that allows the government to know in advance that there is a risk of epidemics caused by arboviruses and the amount infected that will appear in the public health system in the next few weeks. In this paper we specifically address dengue.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170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922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the mosquito to proliferate and the conditions to be met so that a major epidemic is formed, it is necessary, among other things, ...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76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Rain, which means more standing water.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567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Temperature at an appropriate level with little evaporation, keeping mosquito breeding sites.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59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 wind speeds, to facilitate </a:t>
            </a:r>
            <a:r>
              <a:rPr lang="en-US" dirty="0" err="1" smtClean="0"/>
              <a:t>mostuitoe</a:t>
            </a:r>
            <a:r>
              <a:rPr lang="en-US" dirty="0" smtClean="0"/>
              <a:t> mobility.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8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infected people in the region.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216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government systems for meteorology and infection monitoring that provide these measurements.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01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In </a:t>
            </a:r>
            <a:r>
              <a:rPr lang="pt-BR" dirty="0" err="1" smtClean="0"/>
              <a:t>cooperation</a:t>
            </a:r>
            <a:r>
              <a:rPr lang="pt-BR" dirty="0" smtClean="0"/>
              <a:t> </a:t>
            </a:r>
            <a:r>
              <a:rPr lang="pt-BR" dirty="0" err="1" smtClean="0"/>
              <a:t>with</a:t>
            </a:r>
            <a:r>
              <a:rPr lang="pt-BR" dirty="0" smtClean="0"/>
              <a:t> </a:t>
            </a:r>
            <a:r>
              <a:rPr lang="pt-BR" dirty="0" err="1" smtClean="0"/>
              <a:t>Avicena</a:t>
            </a:r>
            <a:r>
              <a:rPr lang="pt-BR" dirty="0" smtClean="0"/>
              <a:t> </a:t>
            </a:r>
            <a:r>
              <a:rPr lang="pt-BR" dirty="0" err="1" smtClean="0"/>
              <a:t>team</a:t>
            </a:r>
            <a:r>
              <a:rPr lang="pt-BR" baseline="0" dirty="0" smtClean="0"/>
              <a:t>, </a:t>
            </a:r>
            <a:r>
              <a:rPr lang="pt-BR" baseline="0" dirty="0" err="1" smtClean="0"/>
              <a:t>together</a:t>
            </a:r>
            <a:r>
              <a:rPr lang="pt-BR" baseline="0" dirty="0" smtClean="0"/>
              <a:t> </a:t>
            </a:r>
            <a:r>
              <a:rPr lang="pt-BR" baseline="0" dirty="0" err="1" smtClean="0"/>
              <a:t>with</a:t>
            </a:r>
            <a:r>
              <a:rPr lang="pt-BR" baseline="0" dirty="0" smtClean="0"/>
              <a:t> Daniel Andrade, Lucélia Ribeiro </a:t>
            </a:r>
            <a:r>
              <a:rPr lang="pt-BR" baseline="0" dirty="0" err="1" smtClean="0"/>
              <a:t>and</a:t>
            </a:r>
            <a:r>
              <a:rPr lang="pt-BR" baseline="0" dirty="0" smtClean="0"/>
              <a:t> Gabriel Silva.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78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number of infections accumulated in an epidemic follows the logistic function and its first derivative gives us the number of new infections that occur over time.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705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second derivative allows us to divide the epidemic into four stages: stage 1 and 2, beginning of the epidemic, 3 and 4, the epidemic is coming to an end.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705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experimented some models to estimate the total number of infected people in the weeks following the measurement. Neural networks did better among the researched algorithms.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111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Then we propose a hybrid model to estimate the infected curve to be confirmed by the health system in the coming weeks in a given city.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488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gathered some measurements like: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499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the target was to hit the number of infected people who would go to the public health system and be really infected with dengue in the following week: the first week.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985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after ... Second week.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174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 week...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66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for as many weeks as we think possible. We</a:t>
            </a:r>
            <a:r>
              <a:rPr lang="en-US" baseline="0" dirty="0" smtClean="0"/>
              <a:t> made the decision to stop in </a:t>
            </a:r>
            <a:r>
              <a:rPr lang="en-US" dirty="0" smtClean="0"/>
              <a:t>the tenth week.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3095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After</a:t>
            </a:r>
            <a:r>
              <a:rPr lang="pt-BR" dirty="0" smtClean="0"/>
              <a:t> </a:t>
            </a:r>
            <a:r>
              <a:rPr lang="pt-BR" dirty="0" err="1" smtClean="0"/>
              <a:t>that</a:t>
            </a:r>
            <a:r>
              <a:rPr lang="pt-BR" dirty="0" smtClean="0"/>
              <a:t>...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59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And</a:t>
            </a:r>
            <a:r>
              <a:rPr lang="pt-BR" baseline="0" dirty="0" smtClean="0"/>
              <a:t> </a:t>
            </a:r>
            <a:r>
              <a:rPr lang="pt-BR" baseline="0" dirty="0" err="1" smtClean="0"/>
              <a:t>the</a:t>
            </a:r>
            <a:r>
              <a:rPr lang="pt-BR" baseline="0" dirty="0" smtClean="0"/>
              <a:t> Data Science </a:t>
            </a:r>
            <a:r>
              <a:rPr lang="pt-BR" baseline="0" dirty="0" err="1" smtClean="0"/>
              <a:t>team</a:t>
            </a:r>
            <a:r>
              <a:rPr lang="pt-BR" baseline="0" dirty="0" smtClean="0"/>
              <a:t> </a:t>
            </a:r>
            <a:r>
              <a:rPr lang="pt-BR" baseline="0" dirty="0" err="1" smtClean="0"/>
              <a:t>formed</a:t>
            </a:r>
            <a:r>
              <a:rPr lang="pt-BR" baseline="0" dirty="0" smtClean="0"/>
              <a:t> </a:t>
            </a:r>
            <a:r>
              <a:rPr lang="pt-BR" baseline="0" dirty="0" err="1" smtClean="0"/>
              <a:t>by</a:t>
            </a:r>
            <a:r>
              <a:rPr lang="pt-BR" baseline="0" dirty="0" smtClean="0"/>
              <a:t> me, Flávio Cardoso, Samuel Albuquerque </a:t>
            </a:r>
            <a:r>
              <a:rPr lang="pt-BR" baseline="0" dirty="0" err="1" smtClean="0"/>
              <a:t>and</a:t>
            </a:r>
            <a:r>
              <a:rPr lang="pt-BR" baseline="0" dirty="0" smtClean="0"/>
              <a:t> William Vitorino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078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logistic regression to find a function that goes through all the estimated points. So it works like this: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684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10-week prediction ahead serves as a warning of an upward trend in the number of cases. Blue bars are confirmed</a:t>
            </a:r>
            <a:r>
              <a:rPr lang="en-US" baseline="0" dirty="0" smtClean="0"/>
              <a:t> cases and orange bars means estimation using the models... To be confirmed by the public system.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789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Ending</a:t>
            </a:r>
            <a:r>
              <a:rPr lang="pt-BR" baseline="0" dirty="0" smtClean="0"/>
              <a:t> a </a:t>
            </a:r>
            <a:r>
              <a:rPr lang="pt-BR" baseline="0" dirty="0" err="1" smtClean="0"/>
              <a:t>week</a:t>
            </a:r>
            <a:r>
              <a:rPr lang="pt-BR" baseline="0" dirty="0" smtClean="0"/>
              <a:t>, new data </a:t>
            </a:r>
            <a:r>
              <a:rPr lang="pt-BR" baseline="0" dirty="0" err="1" smtClean="0"/>
              <a:t>is</a:t>
            </a:r>
            <a:r>
              <a:rPr lang="pt-BR" baseline="0" dirty="0" smtClean="0"/>
              <a:t> </a:t>
            </a:r>
            <a:r>
              <a:rPr lang="pt-BR" baseline="0" dirty="0" err="1" smtClean="0"/>
              <a:t>generated</a:t>
            </a:r>
            <a:r>
              <a:rPr lang="pt-BR" baseline="0" dirty="0" smtClean="0"/>
              <a:t> </a:t>
            </a:r>
            <a:r>
              <a:rPr lang="pt-BR" baseline="0" dirty="0" err="1" smtClean="0"/>
              <a:t>and</a:t>
            </a:r>
            <a:r>
              <a:rPr lang="pt-BR" baseline="0" dirty="0" smtClean="0"/>
              <a:t> new </a:t>
            </a:r>
            <a:r>
              <a:rPr lang="pt-BR" baseline="0" dirty="0" err="1" smtClean="0"/>
              <a:t>prediction</a:t>
            </a:r>
            <a:r>
              <a:rPr lang="pt-BR" baseline="0" dirty="0" smtClean="0"/>
              <a:t> </a:t>
            </a:r>
            <a:r>
              <a:rPr lang="pt-BR" baseline="0" dirty="0" err="1" smtClean="0"/>
              <a:t>is</a:t>
            </a:r>
            <a:r>
              <a:rPr lang="pt-BR" baseline="0" dirty="0" smtClean="0"/>
              <a:t> </a:t>
            </a:r>
            <a:r>
              <a:rPr lang="pt-BR" baseline="0" dirty="0" err="1" smtClean="0"/>
              <a:t>made</a:t>
            </a:r>
            <a:r>
              <a:rPr lang="pt-BR" baseline="0" dirty="0" smtClean="0"/>
              <a:t>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558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Ending</a:t>
            </a:r>
            <a:r>
              <a:rPr lang="pt-BR" dirty="0" smtClean="0"/>
              <a:t> a new </a:t>
            </a:r>
            <a:r>
              <a:rPr lang="pt-BR" dirty="0" err="1" smtClean="0"/>
              <a:t>week</a:t>
            </a:r>
            <a:r>
              <a:rPr lang="pt-BR" dirty="0" smtClean="0"/>
              <a:t>,</a:t>
            </a:r>
            <a:r>
              <a:rPr lang="pt-BR" baseline="0" dirty="0" smtClean="0"/>
              <a:t> </a:t>
            </a:r>
            <a:r>
              <a:rPr lang="pt-BR" baseline="0" dirty="0" err="1" smtClean="0"/>
              <a:t>and</a:t>
            </a:r>
            <a:r>
              <a:rPr lang="pt-BR" baseline="0" dirty="0" smtClean="0"/>
              <a:t> </a:t>
            </a:r>
            <a:r>
              <a:rPr lang="pt-BR" baseline="0" dirty="0" err="1" smtClean="0"/>
              <a:t>again</a:t>
            </a:r>
            <a:r>
              <a:rPr lang="pt-BR" baseline="0" dirty="0" smtClean="0"/>
              <a:t>, new </a:t>
            </a:r>
            <a:r>
              <a:rPr lang="pt-BR" baseline="0" dirty="0" err="1" smtClean="0"/>
              <a:t>prediction</a:t>
            </a:r>
            <a:r>
              <a:rPr lang="pt-BR" baseline="0" dirty="0" smtClean="0"/>
              <a:t>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050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the epidemic really starts, the system has already been alerting its onset a few weeks early.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46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study considered six cities with more varied populations. From small, medium, to large cities.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709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were almost 28 thousand</a:t>
            </a:r>
            <a:r>
              <a:rPr lang="en-US" baseline="0" dirty="0" smtClean="0"/>
              <a:t> </a:t>
            </a:r>
            <a:r>
              <a:rPr lang="en-US" dirty="0" smtClean="0"/>
              <a:t>samples collected from 6 different cities, divided into training, validation and test sets.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669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architecture of each neural</a:t>
            </a:r>
            <a:r>
              <a:rPr lang="en-US" baseline="0" dirty="0" smtClean="0"/>
              <a:t> network</a:t>
            </a:r>
            <a:r>
              <a:rPr lang="en-US" dirty="0" smtClean="0"/>
              <a:t> is identical. With one</a:t>
            </a:r>
            <a:r>
              <a:rPr lang="en-US" baseline="0" dirty="0" smtClean="0"/>
              <a:t> input layer, 2 </a:t>
            </a:r>
            <a:r>
              <a:rPr lang="en-US" baseline="0" dirty="0" err="1" smtClean="0"/>
              <a:t>hiden</a:t>
            </a:r>
            <a:r>
              <a:rPr lang="en-US" baseline="0" dirty="0" smtClean="0"/>
              <a:t> layers and one output layer.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414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Evaluating each model separately, it is clear that the more in the future the estimate is, the greater the mean absolute error observed. Here</a:t>
            </a:r>
            <a:r>
              <a:rPr lang="en-US" baseline="0" dirty="0" smtClean="0"/>
              <a:t> is the next week model.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290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Blue line is results of train set error after each </a:t>
            </a:r>
            <a:r>
              <a:rPr lang="en-US" dirty="0" err="1" smtClean="0"/>
              <a:t>ephoc</a:t>
            </a:r>
            <a:r>
              <a:rPr lang="en-US" dirty="0" smtClean="0"/>
              <a:t>.</a:t>
            </a:r>
          </a:p>
          <a:p>
            <a:r>
              <a:rPr lang="pt-BR" dirty="0" smtClean="0"/>
              <a:t>Orange </a:t>
            </a:r>
            <a:r>
              <a:rPr lang="pt-BR" dirty="0" err="1" smtClean="0"/>
              <a:t>line</a:t>
            </a:r>
            <a:r>
              <a:rPr lang="pt-BR" dirty="0" smtClean="0"/>
              <a:t> </a:t>
            </a:r>
            <a:r>
              <a:rPr lang="pt-BR" dirty="0" err="1" smtClean="0"/>
              <a:t>is</a:t>
            </a:r>
            <a:r>
              <a:rPr lang="pt-BR" dirty="0" smtClean="0"/>
              <a:t> </a:t>
            </a:r>
            <a:r>
              <a:rPr lang="pt-BR" dirty="0" err="1" smtClean="0"/>
              <a:t>validation</a:t>
            </a:r>
            <a:r>
              <a:rPr lang="pt-BR" dirty="0" smtClean="0"/>
              <a:t> set </a:t>
            </a:r>
            <a:r>
              <a:rPr lang="pt-BR" dirty="0" err="1" smtClean="0"/>
              <a:t>error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, </a:t>
            </a:r>
            <a:r>
              <a:rPr lang="pt-BR" dirty="0" err="1" smtClean="0"/>
              <a:t>red</a:t>
            </a:r>
            <a:r>
              <a:rPr lang="pt-BR" dirty="0" smtClean="0"/>
              <a:t> </a:t>
            </a:r>
            <a:r>
              <a:rPr lang="pt-BR" dirty="0" err="1" smtClean="0"/>
              <a:t>line</a:t>
            </a:r>
            <a:r>
              <a:rPr lang="pt-BR" dirty="0" smtClean="0"/>
              <a:t> </a:t>
            </a:r>
            <a:r>
              <a:rPr lang="pt-BR" dirty="0" err="1" smtClean="0"/>
              <a:t>is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error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calculated</a:t>
            </a:r>
            <a:r>
              <a:rPr lang="pt-BR" baseline="0" dirty="0" smtClean="0"/>
              <a:t> </a:t>
            </a:r>
            <a:r>
              <a:rPr lang="pt-BR" baseline="0" dirty="0" err="1" smtClean="0"/>
              <a:t>once</a:t>
            </a:r>
            <a:r>
              <a:rPr lang="pt-BR" baseline="0" dirty="0" smtClean="0"/>
              <a:t> for </a:t>
            </a:r>
            <a:r>
              <a:rPr lang="pt-BR" baseline="0" dirty="0" err="1" smtClean="0"/>
              <a:t>test</a:t>
            </a:r>
            <a:r>
              <a:rPr lang="pt-BR" baseline="0" dirty="0" smtClean="0"/>
              <a:t> set in </a:t>
            </a:r>
            <a:r>
              <a:rPr lang="pt-BR" baseline="0" dirty="0" err="1" smtClean="0"/>
              <a:t>the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end</a:t>
            </a:r>
            <a:r>
              <a:rPr lang="pt-BR" baseline="0" dirty="0" smtClean="0"/>
              <a:t> </a:t>
            </a:r>
            <a:r>
              <a:rPr lang="pt-BR" baseline="0" dirty="0" err="1" smtClean="0"/>
              <a:t>of</a:t>
            </a:r>
            <a:r>
              <a:rPr lang="pt-BR" baseline="0" dirty="0" smtClean="0"/>
              <a:t> 250 </a:t>
            </a:r>
            <a:r>
              <a:rPr lang="pt-BR" baseline="0" dirty="0" err="1" smtClean="0"/>
              <a:t>epochs</a:t>
            </a:r>
            <a:r>
              <a:rPr lang="pt-BR" baseline="0" dirty="0" smtClean="0"/>
              <a:t> </a:t>
            </a:r>
            <a:r>
              <a:rPr lang="pt-BR" baseline="0" dirty="0" err="1" smtClean="0"/>
              <a:t>of</a:t>
            </a:r>
            <a:r>
              <a:rPr lang="pt-BR" baseline="0" dirty="0" smtClean="0"/>
              <a:t> </a:t>
            </a:r>
            <a:r>
              <a:rPr lang="pt-BR" baseline="0" dirty="0" err="1" smtClean="0"/>
              <a:t>trainig</a:t>
            </a:r>
            <a:r>
              <a:rPr lang="pt-BR" baseline="0" dirty="0" smtClean="0"/>
              <a:t>. </a:t>
            </a:r>
            <a:r>
              <a:rPr lang="pt-BR" baseline="0" dirty="0" err="1" smtClean="0"/>
              <a:t>Besides</a:t>
            </a:r>
            <a:r>
              <a:rPr lang="pt-BR" baseline="0" dirty="0" smtClean="0"/>
              <a:t> </a:t>
            </a:r>
            <a:r>
              <a:rPr lang="pt-BR" baseline="0" dirty="0" err="1" smtClean="0"/>
              <a:t>test</a:t>
            </a:r>
            <a:r>
              <a:rPr lang="pt-BR" baseline="0" dirty="0" smtClean="0"/>
              <a:t> </a:t>
            </a:r>
            <a:r>
              <a:rPr lang="pt-BR" baseline="0" dirty="0" err="1" smtClean="0"/>
              <a:t>error</a:t>
            </a:r>
            <a:r>
              <a:rPr lang="pt-BR" baseline="0" dirty="0" smtClean="0"/>
              <a:t> </a:t>
            </a:r>
            <a:r>
              <a:rPr lang="pt-BR" baseline="0" dirty="0" err="1" smtClean="0"/>
              <a:t>is</a:t>
            </a:r>
            <a:r>
              <a:rPr lang="pt-BR" baseline="0" dirty="0" smtClean="0"/>
              <a:t> a </a:t>
            </a:r>
            <a:r>
              <a:rPr lang="pt-BR" baseline="0" dirty="0" err="1" smtClean="0"/>
              <a:t>dot</a:t>
            </a:r>
            <a:r>
              <a:rPr lang="pt-BR" baseline="0" dirty="0" smtClean="0"/>
              <a:t>, </a:t>
            </a:r>
            <a:r>
              <a:rPr lang="pt-BR" baseline="0" dirty="0" err="1" smtClean="0"/>
              <a:t>here’s</a:t>
            </a:r>
            <a:r>
              <a:rPr lang="pt-BR" baseline="0" dirty="0" smtClean="0"/>
              <a:t> a horizontal </a:t>
            </a:r>
            <a:r>
              <a:rPr lang="pt-BR" baseline="0" dirty="0" err="1" smtClean="0"/>
              <a:t>red</a:t>
            </a:r>
            <a:r>
              <a:rPr lang="pt-BR" baseline="0" dirty="0" smtClean="0"/>
              <a:t> </a:t>
            </a:r>
            <a:r>
              <a:rPr lang="pt-BR" baseline="0" dirty="0" err="1" smtClean="0"/>
              <a:t>line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to</a:t>
            </a:r>
            <a:r>
              <a:rPr lang="pt-BR" baseline="0" dirty="0" smtClean="0"/>
              <a:t> </a:t>
            </a:r>
            <a:r>
              <a:rPr lang="pt-BR" baseline="0" dirty="0" err="1" smtClean="0"/>
              <a:t>give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us</a:t>
            </a:r>
            <a:r>
              <a:rPr lang="pt-BR" baseline="0" dirty="0" smtClean="0"/>
              <a:t> </a:t>
            </a:r>
            <a:r>
              <a:rPr lang="pt-BR" baseline="0" dirty="0" err="1" smtClean="0"/>
              <a:t>better</a:t>
            </a:r>
            <a:r>
              <a:rPr lang="pt-BR" baseline="0" dirty="0" smtClean="0"/>
              <a:t> </a:t>
            </a:r>
            <a:r>
              <a:rPr lang="pt-BR" baseline="0" dirty="0" err="1" smtClean="0"/>
              <a:t>visualization</a:t>
            </a:r>
            <a:r>
              <a:rPr lang="pt-BR" baseline="0" dirty="0" smtClean="0"/>
              <a:t>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10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This</a:t>
            </a:r>
            <a:r>
              <a:rPr lang="pt-BR" dirty="0" smtClean="0"/>
              <a:t> </a:t>
            </a:r>
            <a:r>
              <a:rPr lang="pt-BR" dirty="0" err="1" smtClean="0"/>
              <a:t>presentation</a:t>
            </a:r>
            <a:r>
              <a:rPr lang="pt-BR" baseline="0" dirty="0" smtClean="0"/>
              <a:t> </a:t>
            </a:r>
            <a:r>
              <a:rPr lang="pt-BR" baseline="0" dirty="0" err="1" smtClean="0"/>
              <a:t>will</a:t>
            </a:r>
            <a:r>
              <a:rPr lang="pt-BR" baseline="0" dirty="0" smtClean="0"/>
              <a:t> </a:t>
            </a:r>
            <a:r>
              <a:rPr lang="pt-BR" baseline="0" dirty="0" err="1" smtClean="0"/>
              <a:t>be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organized</a:t>
            </a:r>
            <a:r>
              <a:rPr lang="pt-BR" baseline="0" dirty="0" smtClean="0"/>
              <a:t> in </a:t>
            </a:r>
            <a:r>
              <a:rPr lang="pt-BR" baseline="0" dirty="0" err="1" smtClean="0"/>
              <a:t>three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sessions</a:t>
            </a:r>
            <a:r>
              <a:rPr lang="pt-BR" baseline="0" dirty="0" smtClean="0"/>
              <a:t>: </a:t>
            </a:r>
            <a:r>
              <a:rPr lang="pt-BR" baseline="0" dirty="0" err="1" smtClean="0"/>
              <a:t>Problem</a:t>
            </a:r>
            <a:r>
              <a:rPr lang="pt-BR" baseline="0" dirty="0" smtClean="0"/>
              <a:t> </a:t>
            </a:r>
            <a:r>
              <a:rPr lang="pt-BR" baseline="0" dirty="0" err="1" smtClean="0"/>
              <a:t>Defination</a:t>
            </a:r>
            <a:r>
              <a:rPr lang="pt-BR" baseline="0" dirty="0" smtClean="0"/>
              <a:t> </a:t>
            </a:r>
            <a:r>
              <a:rPr lang="pt-BR" baseline="0" dirty="0" err="1" smtClean="0"/>
              <a:t>where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I’ll</a:t>
            </a:r>
            <a:r>
              <a:rPr lang="pt-BR" baseline="0" dirty="0" smtClean="0"/>
              <a:t> </a:t>
            </a:r>
            <a:r>
              <a:rPr lang="pt-BR" baseline="0" dirty="0" err="1" smtClean="0"/>
              <a:t>explain</a:t>
            </a:r>
            <a:r>
              <a:rPr lang="pt-BR" baseline="0" dirty="0" smtClean="0"/>
              <a:t> some </a:t>
            </a:r>
            <a:r>
              <a:rPr lang="pt-BR" baseline="0" dirty="0" err="1" smtClean="0"/>
              <a:t>concepts</a:t>
            </a:r>
            <a:r>
              <a:rPr lang="pt-BR" baseline="0" dirty="0" smtClean="0"/>
              <a:t> </a:t>
            </a:r>
            <a:r>
              <a:rPr lang="pt-BR" baseline="0" dirty="0" err="1" smtClean="0"/>
              <a:t>about</a:t>
            </a:r>
            <a:r>
              <a:rPr lang="pt-BR" baseline="0" dirty="0" smtClean="0"/>
              <a:t> </a:t>
            </a:r>
            <a:r>
              <a:rPr lang="pt-BR" baseline="0" dirty="0" err="1" smtClean="0"/>
              <a:t>the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problem</a:t>
            </a:r>
            <a:r>
              <a:rPr lang="pt-BR" baseline="0" dirty="0" smtClean="0"/>
              <a:t> </a:t>
            </a:r>
            <a:r>
              <a:rPr lang="pt-BR" baseline="0" dirty="0" err="1" smtClean="0"/>
              <a:t>itself</a:t>
            </a:r>
            <a:r>
              <a:rPr lang="pt-BR" baseline="0" dirty="0" smtClean="0"/>
              <a:t>; </a:t>
            </a:r>
          </a:p>
          <a:p>
            <a:r>
              <a:rPr lang="pt-BR" baseline="0" dirty="0" err="1" smtClean="0"/>
              <a:t>Proposed</a:t>
            </a:r>
            <a:r>
              <a:rPr lang="pt-BR" baseline="0" dirty="0" smtClean="0"/>
              <a:t> </a:t>
            </a:r>
            <a:r>
              <a:rPr lang="pt-BR" baseline="0" dirty="0" err="1" smtClean="0"/>
              <a:t>solution</a:t>
            </a:r>
            <a:r>
              <a:rPr lang="pt-BR" baseline="0" dirty="0" smtClean="0"/>
              <a:t>, </a:t>
            </a:r>
            <a:r>
              <a:rPr lang="pt-BR" baseline="0" dirty="0" err="1" smtClean="0"/>
              <a:t>where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I’ll</a:t>
            </a:r>
            <a:r>
              <a:rPr lang="pt-BR" baseline="0" dirty="0" smtClean="0"/>
              <a:t> presente </a:t>
            </a:r>
            <a:r>
              <a:rPr lang="pt-BR" baseline="0" dirty="0" err="1" smtClean="0"/>
              <a:t>the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way</a:t>
            </a:r>
            <a:r>
              <a:rPr lang="pt-BR" baseline="0" dirty="0" smtClean="0"/>
              <a:t> </a:t>
            </a:r>
            <a:r>
              <a:rPr lang="pt-BR" baseline="0" dirty="0" err="1" smtClean="0"/>
              <a:t>we</a:t>
            </a:r>
            <a:r>
              <a:rPr lang="pt-BR" baseline="0" dirty="0" smtClean="0"/>
              <a:t> build it </a:t>
            </a:r>
            <a:r>
              <a:rPr lang="pt-BR" baseline="0" dirty="0" err="1" smtClean="0"/>
              <a:t>and</a:t>
            </a:r>
            <a:r>
              <a:rPr lang="pt-BR" baseline="0" dirty="0" smtClean="0"/>
              <a:t> </a:t>
            </a:r>
            <a:r>
              <a:rPr lang="pt-BR" baseline="0" dirty="0" err="1" smtClean="0"/>
              <a:t>Results</a:t>
            </a:r>
            <a:r>
              <a:rPr lang="pt-BR" baseline="0" dirty="0" smtClean="0"/>
              <a:t> </a:t>
            </a:r>
            <a:r>
              <a:rPr lang="pt-BR" baseline="0" dirty="0" err="1" smtClean="0"/>
              <a:t>that</a:t>
            </a:r>
            <a:r>
              <a:rPr lang="pt-BR" baseline="0" dirty="0" smtClean="0"/>
              <a:t> </a:t>
            </a:r>
            <a:r>
              <a:rPr lang="pt-BR" baseline="0" dirty="0" err="1" smtClean="0"/>
              <a:t>we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got</a:t>
            </a:r>
            <a:r>
              <a:rPr lang="pt-BR" baseline="0" dirty="0" smtClean="0"/>
              <a:t> </a:t>
            </a:r>
            <a:r>
              <a:rPr lang="pt-BR" baseline="0" dirty="0" err="1" smtClean="0"/>
              <a:t>during</a:t>
            </a:r>
            <a:r>
              <a:rPr lang="pt-BR" baseline="0" dirty="0" smtClean="0"/>
              <a:t> </a:t>
            </a:r>
            <a:r>
              <a:rPr lang="pt-BR" baseline="0" dirty="0" err="1" smtClean="0"/>
              <a:t>the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process</a:t>
            </a:r>
            <a:r>
              <a:rPr lang="pt-BR" baseline="0" dirty="0" smtClean="0"/>
              <a:t>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18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Here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5th </a:t>
            </a:r>
            <a:r>
              <a:rPr lang="pt-BR" dirty="0" err="1" smtClean="0"/>
              <a:t>week</a:t>
            </a:r>
            <a:r>
              <a:rPr lang="pt-BR" dirty="0" smtClean="0"/>
              <a:t> </a:t>
            </a:r>
            <a:r>
              <a:rPr lang="pt-BR" dirty="0" err="1" smtClean="0"/>
              <a:t>model</a:t>
            </a:r>
            <a:r>
              <a:rPr lang="pt-BR" dirty="0" smtClean="0"/>
              <a:t>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38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10th </a:t>
            </a:r>
            <a:r>
              <a:rPr lang="pt-BR" dirty="0" err="1" smtClean="0"/>
              <a:t>week</a:t>
            </a:r>
            <a:r>
              <a:rPr lang="pt-BR" dirty="0" smtClean="0"/>
              <a:t> </a:t>
            </a:r>
            <a:r>
              <a:rPr lang="pt-BR" dirty="0" err="1" smtClean="0"/>
              <a:t>model</a:t>
            </a:r>
            <a:r>
              <a:rPr lang="pt-BR" baseline="0" dirty="0" smtClean="0"/>
              <a:t> for </a:t>
            </a:r>
            <a:r>
              <a:rPr lang="pt-BR" baseline="0" dirty="0" err="1" smtClean="0"/>
              <a:t>smal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cities</a:t>
            </a:r>
            <a:r>
              <a:rPr lang="pt-BR" baseline="0" dirty="0" smtClean="0"/>
              <a:t>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192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Considering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cities</a:t>
            </a:r>
            <a:r>
              <a:rPr lang="pt-BR" baseline="0" dirty="0" smtClean="0"/>
              <a:t> </a:t>
            </a:r>
            <a:r>
              <a:rPr lang="pt-BR" baseline="0" dirty="0" err="1" smtClean="0"/>
              <a:t>with</a:t>
            </a:r>
            <a:r>
              <a:rPr lang="pt-BR" baseline="0" dirty="0" smtClean="0"/>
              <a:t> more </a:t>
            </a:r>
            <a:r>
              <a:rPr lang="pt-BR" baseline="0" dirty="0" err="1" smtClean="0"/>
              <a:t>than</a:t>
            </a:r>
            <a:r>
              <a:rPr lang="pt-BR" baseline="0" dirty="0" smtClean="0"/>
              <a:t> 150 Thousand </a:t>
            </a:r>
            <a:r>
              <a:rPr lang="pt-BR" baseline="0" dirty="0" err="1" smtClean="0"/>
              <a:t>people</a:t>
            </a:r>
            <a:r>
              <a:rPr lang="pt-BR" baseline="0" dirty="0" smtClean="0"/>
              <a:t>, </a:t>
            </a:r>
            <a:r>
              <a:rPr lang="pt-BR" baseline="0" dirty="0" err="1" smtClean="0"/>
              <a:t>we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got</a:t>
            </a:r>
            <a:r>
              <a:rPr lang="pt-BR" baseline="0" dirty="0" smtClean="0"/>
              <a:t> a </a:t>
            </a:r>
            <a:r>
              <a:rPr lang="pt-BR" baseline="0" dirty="0" err="1" smtClean="0"/>
              <a:t>greater</a:t>
            </a:r>
            <a:r>
              <a:rPr lang="pt-BR" baseline="0" dirty="0" smtClean="0"/>
              <a:t> </a:t>
            </a:r>
            <a:r>
              <a:rPr lang="pt-BR" baseline="0" dirty="0" err="1" smtClean="0"/>
              <a:t>error</a:t>
            </a:r>
            <a:r>
              <a:rPr lang="pt-BR" baseline="0" dirty="0" smtClean="0"/>
              <a:t>. </a:t>
            </a:r>
            <a:r>
              <a:rPr lang="pt-BR" baseline="0" dirty="0" err="1" smtClean="0"/>
              <a:t>Here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the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next</a:t>
            </a:r>
            <a:r>
              <a:rPr lang="pt-BR" baseline="0" dirty="0" smtClean="0"/>
              <a:t> </a:t>
            </a:r>
            <a:r>
              <a:rPr lang="pt-BR" baseline="0" dirty="0" err="1" smtClean="0"/>
              <a:t>week</a:t>
            </a:r>
            <a:r>
              <a:rPr lang="pt-BR" baseline="0" dirty="0" smtClean="0"/>
              <a:t> </a:t>
            </a:r>
            <a:r>
              <a:rPr lang="pt-BR" baseline="0" dirty="0" err="1" smtClean="0"/>
              <a:t>model</a:t>
            </a:r>
            <a:r>
              <a:rPr lang="pt-BR" baseline="0" dirty="0" smtClean="0"/>
              <a:t>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542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notice that the error is increasing in the same way as it does</a:t>
            </a:r>
            <a:r>
              <a:rPr lang="en-US" baseline="0" dirty="0" smtClean="0"/>
              <a:t> in </a:t>
            </a:r>
            <a:r>
              <a:rPr lang="en-US" dirty="0" smtClean="0"/>
              <a:t>small cities.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832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Results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69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consider evaluating epidemics that occur in Fortaleza, the model shows that in the sixth week it is already possible to fully estimate a 30-week epidemic.</a:t>
            </a:r>
            <a:r>
              <a:rPr lang="en-US" baseline="0" dirty="0" smtClean="0"/>
              <a:t> R2 coefficient near to 1 means that the estimation meet the best accuracy for that epidemic. Using none of the models, just regression with the consolidated data, it would be made only nine weeks later.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172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Sobral</a:t>
            </a:r>
            <a:r>
              <a:rPr lang="en-US" dirty="0" smtClean="0"/>
              <a:t>, a city with almost 150,000 inhabitants, the model describes the entire epidemic as early as the fourth week.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617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 smtClean="0"/>
              <a:t>Here’s</a:t>
            </a:r>
            <a:r>
              <a:rPr lang="pt-BR" dirty="0" smtClean="0"/>
              <a:t> a real </a:t>
            </a:r>
            <a:r>
              <a:rPr lang="pt-BR" dirty="0" err="1" smtClean="0"/>
              <a:t>epidemic</a:t>
            </a:r>
            <a:r>
              <a:rPr lang="pt-BR" dirty="0" smtClean="0"/>
              <a:t> </a:t>
            </a:r>
            <a:r>
              <a:rPr lang="pt-BR" dirty="0" err="1" smtClean="0"/>
              <a:t>that</a:t>
            </a:r>
            <a:r>
              <a:rPr lang="pt-BR" dirty="0" smtClean="0"/>
              <a:t> </a:t>
            </a:r>
            <a:r>
              <a:rPr lang="pt-BR" dirty="0" err="1" smtClean="0"/>
              <a:t>occured</a:t>
            </a:r>
            <a:r>
              <a:rPr lang="pt-BR" baseline="0" dirty="0" smtClean="0"/>
              <a:t> in 2008, in Fortaleza. </a:t>
            </a:r>
            <a:r>
              <a:rPr lang="en-US" dirty="0" smtClean="0"/>
              <a:t>In the fourth week, it is already possible to identify the week in which the peak occurs and when the epidemic is expected to end.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869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tenth week, the model corrects the peak of infections that were overestimated.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238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the peak, the estimation points to an end in that epidemic.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Let’s</a:t>
            </a:r>
            <a:r>
              <a:rPr lang="pt-BR" dirty="0" smtClean="0"/>
              <a:t> go.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395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8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epidemic peaks that occurs relatively close, the system has a tendency to mask the reduction in the number of cases.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18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solution, the second derivative is used to detect at what stage the epidemic is.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778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Being in phase three (trend of reduction of infected), the system reduces the number of weeks estimated.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999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Outside this stage, phases 1, 2 or 4, the system increases the number of weeks to 10 again.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494EF-C44F-4728-8AD9-928DC76F205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818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it is worth mentioning that each city showed a particular way in which epidemics occur. Future work can identify the feasibility of a model for each city. Since separate neural networks are used to predict each week ahead, chain neural networks could be tried to get better results on observed error.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767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all, thanks for join us and we are looking forward to answer any question.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11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Epidemics are infectious diseases that simultaneously attack a number of people in a given region. They are caused by infectious agents that are transmissible from person to person.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84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the transmitting agent is an insect (arthropod) and the infectious agent is a virus, these diseases are called arboviruses. Studying these epidemics is, in large part, studying the way they spread through the mosquito.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37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regions around the globe have conditions for the proliferation of mosquitoes.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B93B9-6B20-4EA4-AA0E-ED35BE1868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59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1C7E8-9D91-4783-83B4-23295694F991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0EE9-7995-4489-86E8-49FD537678D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6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1C7E8-9D91-4783-83B4-23295694F991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0EE9-7995-4489-86E8-49FD537678D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54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1C7E8-9D91-4783-83B4-23295694F991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0EE9-7995-4489-86E8-49FD537678D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56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1C7E8-9D91-4783-83B4-23295694F991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0EE9-7995-4489-86E8-49FD537678D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2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1C7E8-9D91-4783-83B4-23295694F991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0EE9-7995-4489-86E8-49FD537678D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13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1C7E8-9D91-4783-83B4-23295694F991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0EE9-7995-4489-86E8-49FD537678D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1C7E8-9D91-4783-83B4-23295694F991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0EE9-7995-4489-86E8-49FD537678D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1C7E8-9D91-4783-83B4-23295694F991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0EE9-7995-4489-86E8-49FD537678D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81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1C7E8-9D91-4783-83B4-23295694F991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0EE9-7995-4489-86E8-49FD537678D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59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1C7E8-9D91-4783-83B4-23295694F991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0EE9-7995-4489-86E8-49FD537678D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8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1C7E8-9D91-4783-83B4-23295694F991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0EE9-7995-4489-86E8-49FD537678D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42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1C7E8-9D91-4783-83B4-23295694F991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50EE9-7995-4489-86E8-49FD537678D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1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3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3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23.png"/><Relationship Id="rId10" Type="http://schemas.openxmlformats.org/officeDocument/2006/relationships/image" Target="../media/image25.png"/><Relationship Id="rId4" Type="http://schemas.openxmlformats.org/officeDocument/2006/relationships/image" Target="../media/image38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23.png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8.png"/><Relationship Id="rId7" Type="http://schemas.openxmlformats.org/officeDocument/2006/relationships/image" Target="../media/image41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microsoft.com/office/2007/relationships/hdphoto" Target="../media/hdphoto1.wdp"/><Relationship Id="rId5" Type="http://schemas.openxmlformats.org/officeDocument/2006/relationships/image" Target="../media/image50.png"/><Relationship Id="rId10" Type="http://schemas.openxmlformats.org/officeDocument/2006/relationships/image" Target="../media/image51.png"/><Relationship Id="rId4" Type="http://schemas.openxmlformats.org/officeDocument/2006/relationships/image" Target="../media/image49.png"/><Relationship Id="rId9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23.png"/><Relationship Id="rId4" Type="http://schemas.openxmlformats.org/officeDocument/2006/relationships/image" Target="../media/image38.png"/><Relationship Id="rId9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23.png"/><Relationship Id="rId4" Type="http://schemas.openxmlformats.org/officeDocument/2006/relationships/image" Target="../media/image38.png"/><Relationship Id="rId9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23.png"/><Relationship Id="rId4" Type="http://schemas.openxmlformats.org/officeDocument/2006/relationships/image" Target="../media/image38.png"/><Relationship Id="rId9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23.png"/><Relationship Id="rId4" Type="http://schemas.openxmlformats.org/officeDocument/2006/relationships/image" Target="../media/image38.png"/><Relationship Id="rId9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ata Science: O que é, conceito e definição | Blog Cetax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4364359" y="1842352"/>
            <a:ext cx="7085338" cy="23083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/>
              <a:t>Intelligent Epidemiological </a:t>
            </a:r>
            <a:endParaRPr lang="en-US" sz="4800" b="1" dirty="0" smtClean="0"/>
          </a:p>
          <a:p>
            <a:pPr algn="ctr"/>
            <a:r>
              <a:rPr lang="en-US" sz="4800" b="1" dirty="0" smtClean="0"/>
              <a:t>Surveillance in</a:t>
            </a:r>
          </a:p>
          <a:p>
            <a:pPr algn="ctr"/>
            <a:r>
              <a:rPr lang="en-US" sz="4800" b="1" dirty="0" smtClean="0"/>
              <a:t>Brazilian </a:t>
            </a:r>
            <a:r>
              <a:rPr lang="en-US" sz="4800" b="1" dirty="0"/>
              <a:t>Semiarid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5144181" y="5691263"/>
            <a:ext cx="5558125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/>
              <a:t>IEEE </a:t>
            </a:r>
            <a:r>
              <a:rPr lang="en-US" sz="4800" b="1" dirty="0" err="1" smtClean="0"/>
              <a:t>Healthcom</a:t>
            </a:r>
            <a:r>
              <a:rPr lang="en-US" sz="4800" b="1" dirty="0" smtClean="0"/>
              <a:t> 2020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00809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0800"/>
            <a:ext cx="12192000" cy="499872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22003" y="305137"/>
            <a:ext cx="11082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Arbovirus</a:t>
            </a:r>
            <a:endParaRPr 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6838540" y="6488668"/>
            <a:ext cx="5349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Noto Sans" panose="020B0502040504020204" pitchFamily="34"/>
              </a:rPr>
              <a:t>Source</a:t>
            </a:r>
            <a:r>
              <a:rPr lang="en-US" b="1" i="0" u="none" strike="noStrike" dirty="0" smtClean="0">
                <a:solidFill>
                  <a:schemeClr val="bg1">
                    <a:lumMod val="50000"/>
                  </a:schemeClr>
                </a:solidFill>
                <a:effectLst/>
                <a:latin typeface="Noto Sans" panose="020B0502040504020204" pitchFamily="34"/>
              </a:rPr>
              <a:t>: </a:t>
            </a:r>
            <a:r>
              <a:rPr lang="en-US" b="0" i="0" u="none" strike="noStrike" dirty="0" smtClean="0">
                <a:solidFill>
                  <a:schemeClr val="bg1">
                    <a:lumMod val="50000"/>
                  </a:schemeClr>
                </a:solidFill>
                <a:effectLst/>
                <a:latin typeface="Noto Sans" panose="020B0502040504020204" pitchFamily="34"/>
              </a:rPr>
              <a:t>https://doi.org/10.7554/eLife.08347.004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Elipse 1"/>
          <p:cNvSpPr/>
          <p:nvPr/>
        </p:nvSpPr>
        <p:spPr>
          <a:xfrm>
            <a:off x="3424137" y="3852153"/>
            <a:ext cx="875490" cy="81712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6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98721" y="0"/>
            <a:ext cx="16249650" cy="6858000"/>
          </a:xfrm>
          <a:prstGeom prst="rect">
            <a:avLst/>
          </a:prstGeom>
        </p:spPr>
      </p:pic>
      <p:pic>
        <p:nvPicPr>
          <p:cNvPr id="1030" name="Picture 6" descr="8 praias mais lindas e paradisíacas Nordeste brasileir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013" y="1723002"/>
            <a:ext cx="2460625" cy="184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lhores praias do Nordeste | Sua viagem no Decolar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970" y="1723002"/>
            <a:ext cx="3255433" cy="186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ajar pelo Brasil: melhores praias do Nordes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013" y="3921387"/>
            <a:ext cx="2460625" cy="184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icas de Viagens: Canoa Quebrada - CE - YouTub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970" y="3921387"/>
            <a:ext cx="3249166" cy="182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ownload Thermometer Category Png, Clipart and Icons | FreePngClipar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342" y="387113"/>
            <a:ext cx="1721326" cy="172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5381141" y="292868"/>
            <a:ext cx="15692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32°C</a:t>
            </a:r>
          </a:p>
          <a:p>
            <a:r>
              <a:rPr lang="pt-BR" sz="3200" dirty="0" smtClean="0"/>
              <a:t>22°C</a:t>
            </a:r>
            <a:endParaRPr lang="en-US" sz="3200" dirty="0"/>
          </a:p>
        </p:txBody>
      </p:sp>
      <p:sp>
        <p:nvSpPr>
          <p:cNvPr id="14" name="Forma livre 13"/>
          <p:cNvSpPr/>
          <p:nvPr/>
        </p:nvSpPr>
        <p:spPr>
          <a:xfrm>
            <a:off x="2810917" y="1130510"/>
            <a:ext cx="1960737" cy="3065708"/>
          </a:xfrm>
          <a:custGeom>
            <a:avLst/>
            <a:gdLst>
              <a:gd name="connsiteX0" fmla="*/ 16 w 1960737"/>
              <a:gd name="connsiteY0" fmla="*/ 12490 h 3065708"/>
              <a:gd name="connsiteX1" fmla="*/ 160883 w 1960737"/>
              <a:gd name="connsiteY1" fmla="*/ 224157 h 3065708"/>
              <a:gd name="connsiteX2" fmla="*/ 194750 w 1960737"/>
              <a:gd name="connsiteY2" fmla="*/ 444290 h 3065708"/>
              <a:gd name="connsiteX3" fmla="*/ 389483 w 1960737"/>
              <a:gd name="connsiteY3" fmla="*/ 478157 h 3065708"/>
              <a:gd name="connsiteX4" fmla="*/ 524950 w 1960737"/>
              <a:gd name="connsiteY4" fmla="*/ 393490 h 3065708"/>
              <a:gd name="connsiteX5" fmla="*/ 1041416 w 1960737"/>
              <a:gd name="connsiteY5" fmla="*/ 512023 h 3065708"/>
              <a:gd name="connsiteX6" fmla="*/ 1295416 w 1960737"/>
              <a:gd name="connsiteY6" fmla="*/ 647490 h 3065708"/>
              <a:gd name="connsiteX7" fmla="*/ 1498616 w 1960737"/>
              <a:gd name="connsiteY7" fmla="*/ 825290 h 3065708"/>
              <a:gd name="connsiteX8" fmla="*/ 1718750 w 1960737"/>
              <a:gd name="connsiteY8" fmla="*/ 901490 h 3065708"/>
              <a:gd name="connsiteX9" fmla="*/ 1778016 w 1960737"/>
              <a:gd name="connsiteY9" fmla="*/ 1045423 h 3065708"/>
              <a:gd name="connsiteX10" fmla="*/ 1769550 w 1960737"/>
              <a:gd name="connsiteY10" fmla="*/ 1248623 h 3065708"/>
              <a:gd name="connsiteX11" fmla="*/ 1676416 w 1960737"/>
              <a:gd name="connsiteY11" fmla="*/ 1511090 h 3065708"/>
              <a:gd name="connsiteX12" fmla="*/ 1439350 w 1960737"/>
              <a:gd name="connsiteY12" fmla="*/ 1705823 h 3065708"/>
              <a:gd name="connsiteX13" fmla="*/ 1278483 w 1960737"/>
              <a:gd name="connsiteY13" fmla="*/ 2002157 h 3065708"/>
              <a:gd name="connsiteX14" fmla="*/ 1126083 w 1960737"/>
              <a:gd name="connsiteY14" fmla="*/ 2179957 h 3065708"/>
              <a:gd name="connsiteX15" fmla="*/ 1134550 w 1960737"/>
              <a:gd name="connsiteY15" fmla="*/ 2535557 h 3065708"/>
              <a:gd name="connsiteX16" fmla="*/ 1117616 w 1960737"/>
              <a:gd name="connsiteY16" fmla="*/ 2798023 h 3065708"/>
              <a:gd name="connsiteX17" fmla="*/ 1083750 w 1960737"/>
              <a:gd name="connsiteY17" fmla="*/ 3060490 h 3065708"/>
              <a:gd name="connsiteX18" fmla="*/ 1244616 w 1960737"/>
              <a:gd name="connsiteY18" fmla="*/ 2933490 h 3065708"/>
              <a:gd name="connsiteX19" fmla="*/ 1278483 w 1960737"/>
              <a:gd name="connsiteY19" fmla="*/ 2476290 h 3065708"/>
              <a:gd name="connsiteX20" fmla="*/ 1270016 w 1960737"/>
              <a:gd name="connsiteY20" fmla="*/ 2281557 h 3065708"/>
              <a:gd name="connsiteX21" fmla="*/ 1413950 w 1960737"/>
              <a:gd name="connsiteY21" fmla="*/ 2103757 h 3065708"/>
              <a:gd name="connsiteX22" fmla="*/ 1617150 w 1960737"/>
              <a:gd name="connsiteY22" fmla="*/ 1815890 h 3065708"/>
              <a:gd name="connsiteX23" fmla="*/ 1862683 w 1960737"/>
              <a:gd name="connsiteY23" fmla="*/ 1485690 h 3065708"/>
              <a:gd name="connsiteX24" fmla="*/ 1955816 w 1960737"/>
              <a:gd name="connsiteY24" fmla="*/ 1045423 h 3065708"/>
              <a:gd name="connsiteX25" fmla="*/ 1727216 w 1960737"/>
              <a:gd name="connsiteY25" fmla="*/ 689823 h 3065708"/>
              <a:gd name="connsiteX26" fmla="*/ 1566350 w 1960737"/>
              <a:gd name="connsiteY26" fmla="*/ 689823 h 3065708"/>
              <a:gd name="connsiteX27" fmla="*/ 1320816 w 1960737"/>
              <a:gd name="connsiteY27" fmla="*/ 461223 h 3065708"/>
              <a:gd name="connsiteX28" fmla="*/ 1049883 w 1960737"/>
              <a:gd name="connsiteY28" fmla="*/ 342690 h 3065708"/>
              <a:gd name="connsiteX29" fmla="*/ 821283 w 1960737"/>
              <a:gd name="connsiteY29" fmla="*/ 300357 h 3065708"/>
              <a:gd name="connsiteX30" fmla="*/ 618083 w 1960737"/>
              <a:gd name="connsiteY30" fmla="*/ 266490 h 3065708"/>
              <a:gd name="connsiteX31" fmla="*/ 381016 w 1960737"/>
              <a:gd name="connsiteY31" fmla="*/ 164890 h 3065708"/>
              <a:gd name="connsiteX32" fmla="*/ 152416 w 1960737"/>
              <a:gd name="connsiteY32" fmla="*/ 37890 h 3065708"/>
              <a:gd name="connsiteX33" fmla="*/ 16 w 1960737"/>
              <a:gd name="connsiteY33" fmla="*/ 12490 h 306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60737" h="3065708">
                <a:moveTo>
                  <a:pt x="16" y="12490"/>
                </a:moveTo>
                <a:cubicBezTo>
                  <a:pt x="1427" y="43534"/>
                  <a:pt x="128427" y="152190"/>
                  <a:pt x="160883" y="224157"/>
                </a:cubicBezTo>
                <a:cubicBezTo>
                  <a:pt x="193339" y="296124"/>
                  <a:pt x="156650" y="401957"/>
                  <a:pt x="194750" y="444290"/>
                </a:cubicBezTo>
                <a:cubicBezTo>
                  <a:pt x="232850" y="486623"/>
                  <a:pt x="334450" y="486624"/>
                  <a:pt x="389483" y="478157"/>
                </a:cubicBezTo>
                <a:cubicBezTo>
                  <a:pt x="444516" y="469690"/>
                  <a:pt x="416295" y="387846"/>
                  <a:pt x="524950" y="393490"/>
                </a:cubicBezTo>
                <a:cubicBezTo>
                  <a:pt x="633605" y="399134"/>
                  <a:pt x="913005" y="469690"/>
                  <a:pt x="1041416" y="512023"/>
                </a:cubicBezTo>
                <a:cubicBezTo>
                  <a:pt x="1169827" y="554356"/>
                  <a:pt x="1219216" y="595279"/>
                  <a:pt x="1295416" y="647490"/>
                </a:cubicBezTo>
                <a:cubicBezTo>
                  <a:pt x="1371616" y="699701"/>
                  <a:pt x="1428060" y="782957"/>
                  <a:pt x="1498616" y="825290"/>
                </a:cubicBezTo>
                <a:cubicBezTo>
                  <a:pt x="1569172" y="867623"/>
                  <a:pt x="1672184" y="864801"/>
                  <a:pt x="1718750" y="901490"/>
                </a:cubicBezTo>
                <a:cubicBezTo>
                  <a:pt x="1765316" y="938179"/>
                  <a:pt x="1769549" y="987568"/>
                  <a:pt x="1778016" y="1045423"/>
                </a:cubicBezTo>
                <a:cubicBezTo>
                  <a:pt x="1786483" y="1103278"/>
                  <a:pt x="1786483" y="1171012"/>
                  <a:pt x="1769550" y="1248623"/>
                </a:cubicBezTo>
                <a:cubicBezTo>
                  <a:pt x="1752617" y="1326234"/>
                  <a:pt x="1731449" y="1434890"/>
                  <a:pt x="1676416" y="1511090"/>
                </a:cubicBezTo>
                <a:cubicBezTo>
                  <a:pt x="1621383" y="1587290"/>
                  <a:pt x="1505672" y="1623979"/>
                  <a:pt x="1439350" y="1705823"/>
                </a:cubicBezTo>
                <a:cubicBezTo>
                  <a:pt x="1373028" y="1787667"/>
                  <a:pt x="1330694" y="1923135"/>
                  <a:pt x="1278483" y="2002157"/>
                </a:cubicBezTo>
                <a:cubicBezTo>
                  <a:pt x="1226272" y="2081179"/>
                  <a:pt x="1150072" y="2091057"/>
                  <a:pt x="1126083" y="2179957"/>
                </a:cubicBezTo>
                <a:cubicBezTo>
                  <a:pt x="1102094" y="2268857"/>
                  <a:pt x="1135961" y="2432546"/>
                  <a:pt x="1134550" y="2535557"/>
                </a:cubicBezTo>
                <a:cubicBezTo>
                  <a:pt x="1133139" y="2638568"/>
                  <a:pt x="1126083" y="2710534"/>
                  <a:pt x="1117616" y="2798023"/>
                </a:cubicBezTo>
                <a:cubicBezTo>
                  <a:pt x="1109149" y="2885512"/>
                  <a:pt x="1062583" y="3037912"/>
                  <a:pt x="1083750" y="3060490"/>
                </a:cubicBezTo>
                <a:cubicBezTo>
                  <a:pt x="1104917" y="3083068"/>
                  <a:pt x="1212161" y="3030857"/>
                  <a:pt x="1244616" y="2933490"/>
                </a:cubicBezTo>
                <a:cubicBezTo>
                  <a:pt x="1277071" y="2836123"/>
                  <a:pt x="1274250" y="2584945"/>
                  <a:pt x="1278483" y="2476290"/>
                </a:cubicBezTo>
                <a:cubicBezTo>
                  <a:pt x="1282716" y="2367635"/>
                  <a:pt x="1247438" y="2343646"/>
                  <a:pt x="1270016" y="2281557"/>
                </a:cubicBezTo>
                <a:cubicBezTo>
                  <a:pt x="1292594" y="2219468"/>
                  <a:pt x="1356094" y="2181368"/>
                  <a:pt x="1413950" y="2103757"/>
                </a:cubicBezTo>
                <a:cubicBezTo>
                  <a:pt x="1471806" y="2026146"/>
                  <a:pt x="1542361" y="1918901"/>
                  <a:pt x="1617150" y="1815890"/>
                </a:cubicBezTo>
                <a:cubicBezTo>
                  <a:pt x="1691939" y="1712879"/>
                  <a:pt x="1806239" y="1614101"/>
                  <a:pt x="1862683" y="1485690"/>
                </a:cubicBezTo>
                <a:cubicBezTo>
                  <a:pt x="1919127" y="1357279"/>
                  <a:pt x="1978394" y="1178067"/>
                  <a:pt x="1955816" y="1045423"/>
                </a:cubicBezTo>
                <a:cubicBezTo>
                  <a:pt x="1933238" y="912779"/>
                  <a:pt x="1792127" y="749090"/>
                  <a:pt x="1727216" y="689823"/>
                </a:cubicBezTo>
                <a:cubicBezTo>
                  <a:pt x="1662305" y="630556"/>
                  <a:pt x="1634083" y="727923"/>
                  <a:pt x="1566350" y="689823"/>
                </a:cubicBezTo>
                <a:cubicBezTo>
                  <a:pt x="1498617" y="651723"/>
                  <a:pt x="1406894" y="519079"/>
                  <a:pt x="1320816" y="461223"/>
                </a:cubicBezTo>
                <a:cubicBezTo>
                  <a:pt x="1234738" y="403368"/>
                  <a:pt x="1133138" y="369501"/>
                  <a:pt x="1049883" y="342690"/>
                </a:cubicBezTo>
                <a:cubicBezTo>
                  <a:pt x="966628" y="315879"/>
                  <a:pt x="821283" y="300357"/>
                  <a:pt x="821283" y="300357"/>
                </a:cubicBezTo>
                <a:cubicBezTo>
                  <a:pt x="749316" y="287657"/>
                  <a:pt x="691461" y="289068"/>
                  <a:pt x="618083" y="266490"/>
                </a:cubicBezTo>
                <a:cubicBezTo>
                  <a:pt x="544705" y="243912"/>
                  <a:pt x="458627" y="202990"/>
                  <a:pt x="381016" y="164890"/>
                </a:cubicBezTo>
                <a:cubicBezTo>
                  <a:pt x="303405" y="126790"/>
                  <a:pt x="214505" y="60468"/>
                  <a:pt x="152416" y="37890"/>
                </a:cubicBezTo>
                <a:cubicBezTo>
                  <a:pt x="90327" y="15312"/>
                  <a:pt x="-1395" y="-18554"/>
                  <a:pt x="16" y="12490"/>
                </a:cubicBezTo>
                <a:close/>
              </a:path>
            </a:pathLst>
          </a:custGeom>
          <a:solidFill>
            <a:srgbClr val="A9D18E">
              <a:alpha val="52941"/>
            </a:srgb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7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98721" y="0"/>
            <a:ext cx="16249650" cy="6858000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>
            <a:off x="3084274" y="1659466"/>
            <a:ext cx="122767" cy="54186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H="1">
            <a:off x="3585541" y="1659465"/>
            <a:ext cx="122767" cy="54186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H="1">
            <a:off x="3831075" y="1930398"/>
            <a:ext cx="378501" cy="43180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flipH="1">
            <a:off x="3954617" y="2427818"/>
            <a:ext cx="485200" cy="1524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H="1" flipV="1">
            <a:off x="3585541" y="2870200"/>
            <a:ext cx="485200" cy="16486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 flipH="1" flipV="1">
            <a:off x="3409877" y="3326932"/>
            <a:ext cx="474093" cy="17168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99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RMAZÉM DE TEXTO: TEXTO: O SERTÃO NORDESTINO - INTERPRETAÇÃO/GABARI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64921"/>
            <a:ext cx="12192000" cy="812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74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RMAZÉM DE TEXTO: TEXTO: O SERTÃO NORDESTINO - INTERPRETAÇÃO/GABARITO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64921"/>
            <a:ext cx="12192000" cy="8122921"/>
          </a:xfrm>
          <a:prstGeom prst="rect">
            <a:avLst/>
          </a:prstGeom>
          <a:solidFill>
            <a:srgbClr val="000000">
              <a:alpha val="76078"/>
            </a:srgbClr>
          </a:solidFill>
        </p:spPr>
      </p:pic>
      <p:pic>
        <p:nvPicPr>
          <p:cNvPr id="3" name="Picture 6" descr="Download Thermometer Category Png, Clipart and Icons | FreePngClip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874" y="601589"/>
            <a:ext cx="1721326" cy="172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Evaporation - Free nature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21" y="698046"/>
            <a:ext cx="1773032" cy="177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3467673" y="507344"/>
            <a:ext cx="15692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45°C</a:t>
            </a:r>
          </a:p>
          <a:p>
            <a:r>
              <a:rPr lang="pt-BR" sz="3200" dirty="0" smtClean="0"/>
              <a:t>25</a:t>
            </a:r>
            <a:r>
              <a:rPr lang="pt-BR" sz="3200" dirty="0"/>
              <a:t>°C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3964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os vai sediar o II Encontro dos Jovens do Semiárido BrasileiroPicos vai  sediar o II Encontro dos Jovens do Semiárido Brasileiro - Cidades na 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00" y="0"/>
            <a:ext cx="1447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99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os vai sediar o II Encontro dos Jovens do Semiárido BrasileiroPicos vai  sediar o II Encontro dos Jovens do Semiárido Brasileiro - Cidades na Net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00" y="0"/>
            <a:ext cx="1447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omunicação - Agevisa alerta sobre cuidados para evitar criadouros do  mosquito da Dengue no período chuvoso - Governo do Estado de Rondôn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71" y="524969"/>
            <a:ext cx="2994025" cy="434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ownload Thermometer Category Png, Clipart and Icons | FreePngClip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988" y="3672436"/>
            <a:ext cx="1721326" cy="172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4761787" y="3578191"/>
            <a:ext cx="15692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30°C</a:t>
            </a:r>
          </a:p>
          <a:p>
            <a:r>
              <a:rPr lang="pt-BR" sz="3200" dirty="0" smtClean="0"/>
              <a:t>25</a:t>
            </a:r>
            <a:r>
              <a:rPr lang="pt-BR" sz="3200" dirty="0"/>
              <a:t>°C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4156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os vai sediar o II Encontro dos Jovens do Semiárido BrasileiroPicos vai  sediar o II Encontro dos Jovens do Semiárido Brasileiro - Cidades na Net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00" y="0"/>
            <a:ext cx="1447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Quem cuida é quem tem medo da dengue&quot;, diz moradora em mutirão - Capital -  Campo Grande Ne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241" y="431800"/>
            <a:ext cx="3996267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eresina tem baixo risco de infestação do mosquito da dengue- Viagor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75" y="919162"/>
            <a:ext cx="4746625" cy="355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omunicação - Agevisa alerta sobre cuidados para evitar criadouros do  mosquito da Dengue no período chuvoso - Governo do Estado de Rondôn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71" y="524969"/>
            <a:ext cx="2994025" cy="434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ownload Thermometer Category Png, Clipart and Icons | FreePngClipa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988" y="3672436"/>
            <a:ext cx="1721326" cy="172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4761787" y="3578191"/>
            <a:ext cx="15692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30°C</a:t>
            </a:r>
          </a:p>
          <a:p>
            <a:r>
              <a:rPr lang="pt-BR" sz="3200" dirty="0" smtClean="0"/>
              <a:t>25</a:t>
            </a:r>
            <a:r>
              <a:rPr lang="pt-BR" sz="3200" dirty="0"/>
              <a:t>°C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29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os vai sediar o II Encontro dos Jovens do Semiárido BrasileiroPicos vai  sediar o II Encontro dos Jovens do Semiárido Brasileiro - Cidades na Net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00" y="0"/>
            <a:ext cx="1447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Quem cuida é quem tem medo da dengue&quot;, diz moradora em mutirão - Capital -  Campo Grande Ne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241" y="431800"/>
            <a:ext cx="3996267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eresina tem baixo risco de infestação do mosquito da dengue- Viagor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75" y="919162"/>
            <a:ext cx="4746625" cy="355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omunicação - Agevisa alerta sobre cuidados para evitar criadouros do  mosquito da Dengue no período chuvoso - Governo do Estado de Rondôn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71" y="524969"/>
            <a:ext cx="2994025" cy="434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ntigo prédio da polícia é criadouro do mosquito da dengu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561" y="2334517"/>
            <a:ext cx="7159625" cy="402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58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1245140" y="1573558"/>
            <a:ext cx="14280205" cy="4065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upo 17"/>
          <p:cNvGrpSpPr/>
          <p:nvPr/>
        </p:nvGrpSpPr>
        <p:grpSpPr>
          <a:xfrm>
            <a:off x="242192" y="1461332"/>
            <a:ext cx="8717839" cy="4398746"/>
            <a:chOff x="723458" y="283978"/>
            <a:chExt cx="8717839" cy="4398746"/>
          </a:xfrm>
        </p:grpSpPr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4697" y="2635690"/>
              <a:ext cx="3276600" cy="1276350"/>
            </a:xfrm>
            <a:prstGeom prst="rect">
              <a:avLst/>
            </a:prstGeom>
          </p:spPr>
        </p:pic>
        <p:grpSp>
          <p:nvGrpSpPr>
            <p:cNvPr id="20" name="Grupo 19"/>
            <p:cNvGrpSpPr/>
            <p:nvPr/>
          </p:nvGrpSpPr>
          <p:grpSpPr>
            <a:xfrm>
              <a:off x="723458" y="283978"/>
              <a:ext cx="5441239" cy="4398746"/>
              <a:chOff x="723458" y="283978"/>
              <a:chExt cx="5441239" cy="4398746"/>
            </a:xfrm>
          </p:grpSpPr>
          <p:pic>
            <p:nvPicPr>
              <p:cNvPr id="21" name="Picture 2" descr="Contratem nossas Empresas | Iracema Digita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5509" y="603422"/>
                <a:ext cx="3759857" cy="37598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Elipse 21"/>
              <p:cNvSpPr/>
              <p:nvPr/>
            </p:nvSpPr>
            <p:spPr>
              <a:xfrm>
                <a:off x="723458" y="283978"/>
                <a:ext cx="4398746" cy="4398746"/>
              </a:xfrm>
              <a:prstGeom prst="ellipse">
                <a:avLst/>
              </a:prstGeom>
              <a:noFill/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Conector reto 22"/>
              <p:cNvCxnSpPr/>
              <p:nvPr/>
            </p:nvCxnSpPr>
            <p:spPr>
              <a:xfrm>
                <a:off x="5067417" y="2658969"/>
                <a:ext cx="1097280" cy="560380"/>
              </a:xfrm>
              <a:prstGeom prst="line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4739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374" y="-301048"/>
            <a:ext cx="12464374" cy="730056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37977" y="1569538"/>
            <a:ext cx="2432129" cy="20955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135315" y="4230777"/>
            <a:ext cx="2298331" cy="233128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6007201" y="4230777"/>
            <a:ext cx="2321460" cy="2362367"/>
          </a:xfrm>
          <a:prstGeom prst="rect">
            <a:avLst/>
          </a:prstGeom>
        </p:spPr>
      </p:pic>
      <p:pic>
        <p:nvPicPr>
          <p:cNvPr id="2064" name="Picture 16" descr="Dr. José Neuman de Souza – Ciência da Computação – UFC"/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4" y="1569538"/>
            <a:ext cx="2295251" cy="229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/>
          <p:cNvSpPr txBox="1"/>
          <p:nvPr/>
        </p:nvSpPr>
        <p:spPr>
          <a:xfrm>
            <a:off x="1116660" y="285928"/>
            <a:ext cx="2063188" cy="8309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/>
              <a:t>Team</a:t>
            </a:r>
            <a:endParaRPr lang="en-US" sz="4800" b="1" dirty="0"/>
          </a:p>
        </p:txBody>
      </p:sp>
      <p:sp>
        <p:nvSpPr>
          <p:cNvPr id="3" name="Retângulo 2"/>
          <p:cNvSpPr/>
          <p:nvPr/>
        </p:nvSpPr>
        <p:spPr>
          <a:xfrm>
            <a:off x="2502488" y="2279143"/>
            <a:ext cx="458001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latin typeface="NimbusRomNo9L-Regu"/>
              </a:rPr>
              <a:t>José </a:t>
            </a:r>
            <a:r>
              <a:rPr lang="en-US" sz="2400" dirty="0" err="1">
                <a:latin typeface="NimbusRomNo9L-Regu"/>
              </a:rPr>
              <a:t>Neuman</a:t>
            </a:r>
            <a:endParaRPr lang="en-US" sz="2400" dirty="0">
              <a:latin typeface="NimbusRomNo9L-Regu"/>
            </a:endParaRPr>
          </a:p>
          <a:p>
            <a:r>
              <a:rPr lang="en-US" dirty="0">
                <a:latin typeface="NimbusRomNo9L-Regu"/>
              </a:rPr>
              <a:t>Computer Science Dept., UFC</a:t>
            </a:r>
          </a:p>
          <a:p>
            <a:r>
              <a:rPr lang="en-US" dirty="0">
                <a:latin typeface="NimbusRomNo9L-Regu"/>
              </a:rPr>
              <a:t>Fortaleza, Brazil</a:t>
            </a:r>
            <a:endParaRPr lang="en-US" dirty="0"/>
          </a:p>
        </p:txBody>
      </p:sp>
      <p:sp>
        <p:nvSpPr>
          <p:cNvPr id="4" name="Retângulo 3"/>
          <p:cNvSpPr/>
          <p:nvPr/>
        </p:nvSpPr>
        <p:spPr>
          <a:xfrm>
            <a:off x="2487554" y="4997017"/>
            <a:ext cx="3441033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latin typeface="NimbusRomNo9L-Regu"/>
              </a:rPr>
              <a:t>Mauro Oliveira</a:t>
            </a:r>
          </a:p>
          <a:p>
            <a:r>
              <a:rPr lang="en-US" dirty="0" smtClean="0">
                <a:latin typeface="NimbusRomNo9L-Regu"/>
              </a:rPr>
              <a:t>Computer </a:t>
            </a:r>
            <a:r>
              <a:rPr lang="en-US" dirty="0">
                <a:latin typeface="NimbusRomNo9L-Regu"/>
              </a:rPr>
              <a:t>Science Dept., IFCE</a:t>
            </a:r>
          </a:p>
          <a:p>
            <a:r>
              <a:rPr lang="en-US" dirty="0" err="1">
                <a:latin typeface="NimbusRomNo9L-Regu"/>
              </a:rPr>
              <a:t>Aracati</a:t>
            </a:r>
            <a:r>
              <a:rPr lang="en-US" dirty="0">
                <a:latin typeface="NimbusRomNo9L-Regu"/>
              </a:rPr>
              <a:t>, Brazil</a:t>
            </a:r>
            <a:endParaRPr lang="en-US" sz="2400" dirty="0"/>
          </a:p>
        </p:txBody>
      </p:sp>
      <p:sp>
        <p:nvSpPr>
          <p:cNvPr id="5" name="Retângulo 4"/>
          <p:cNvSpPr/>
          <p:nvPr/>
        </p:nvSpPr>
        <p:spPr>
          <a:xfrm>
            <a:off x="8806772" y="1917625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NimbusRomNo9L-Regu"/>
              </a:rPr>
              <a:t>Luiz </a:t>
            </a:r>
            <a:r>
              <a:rPr lang="en-US" sz="2400" dirty="0" err="1">
                <a:latin typeface="NimbusRomNo9L-Regu"/>
              </a:rPr>
              <a:t>Odorico</a:t>
            </a:r>
            <a:r>
              <a:rPr lang="en-US" sz="2400" dirty="0">
                <a:latin typeface="NimbusRomNo9L-Regu"/>
              </a:rPr>
              <a:t> </a:t>
            </a:r>
            <a:r>
              <a:rPr lang="en-US" sz="2400" dirty="0" smtClean="0">
                <a:latin typeface="NimbusRomNo9L-Regu"/>
              </a:rPr>
              <a:t>Monteiro</a:t>
            </a:r>
            <a:endParaRPr lang="en-US" sz="2400" dirty="0">
              <a:latin typeface="NimbusRomNo9L-Regu"/>
            </a:endParaRPr>
          </a:p>
          <a:p>
            <a:r>
              <a:rPr lang="en-US" dirty="0" smtClean="0">
                <a:latin typeface="NimbusRomNo9L-Regu"/>
              </a:rPr>
              <a:t>LARIISA </a:t>
            </a:r>
            <a:r>
              <a:rPr lang="en-US" dirty="0">
                <a:latin typeface="NimbusRomNo9L-Regu"/>
              </a:rPr>
              <a:t>Digital Health</a:t>
            </a:r>
          </a:p>
          <a:p>
            <a:r>
              <a:rPr lang="en-US" dirty="0">
                <a:latin typeface="NimbusRomNo9L-Regu"/>
              </a:rPr>
              <a:t>Coordinator, FIOCRUZ </a:t>
            </a:r>
            <a:r>
              <a:rPr lang="en-US" dirty="0" err="1" smtClean="0">
                <a:latin typeface="NimbusRomNo9L-Regu"/>
              </a:rPr>
              <a:t>Cear</a:t>
            </a:r>
            <a:r>
              <a:rPr lang="en-US" dirty="0" err="1">
                <a:latin typeface="NimbusRomNo9L-Regu"/>
              </a:rPr>
              <a:t>á</a:t>
            </a:r>
            <a:endParaRPr lang="en-US" sz="2400" dirty="0"/>
          </a:p>
        </p:txBody>
      </p:sp>
      <p:sp>
        <p:nvSpPr>
          <p:cNvPr id="20" name="Retângulo 19"/>
          <p:cNvSpPr/>
          <p:nvPr/>
        </p:nvSpPr>
        <p:spPr>
          <a:xfrm>
            <a:off x="8580590" y="48578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 smtClean="0">
                <a:latin typeface="NimbusRomNo9L-Regu"/>
              </a:rPr>
              <a:t>Ivana Barreto</a:t>
            </a:r>
            <a:endParaRPr lang="pt-BR" sz="2400" dirty="0">
              <a:latin typeface="NimbusRomNo9L-Regu"/>
            </a:endParaRPr>
          </a:p>
          <a:p>
            <a:r>
              <a:rPr lang="en-US" dirty="0">
                <a:latin typeface="NimbusRomNo9L-Regu"/>
              </a:rPr>
              <a:t>LARIISA Digital Health</a:t>
            </a:r>
          </a:p>
          <a:p>
            <a:r>
              <a:rPr lang="en-US" dirty="0">
                <a:latin typeface="NimbusRomNo9L-Regu"/>
              </a:rPr>
              <a:t>Coordinator, FIOCRUZ </a:t>
            </a:r>
            <a:r>
              <a:rPr lang="en-US" dirty="0" err="1" smtClean="0">
                <a:latin typeface="NimbusRomNo9L-Regu"/>
              </a:rPr>
              <a:t>Cear</a:t>
            </a:r>
            <a:r>
              <a:rPr lang="en-US" dirty="0" err="1">
                <a:latin typeface="NimbusRomNo9L-Regu"/>
              </a:rPr>
              <a:t>á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949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1245140" y="1573558"/>
            <a:ext cx="14280205" cy="4065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808" y="1591664"/>
            <a:ext cx="8378754" cy="404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6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1245140" y="1573558"/>
            <a:ext cx="14280205" cy="4065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0113"/>
            <a:ext cx="12192000" cy="361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4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mpearial College: Covid-19 out of control in 16 Brazilian states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635000"/>
            <a:ext cx="12192000" cy="812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435547" y="169497"/>
            <a:ext cx="10799436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Epidemiological Surveillance</a:t>
            </a:r>
          </a:p>
        </p:txBody>
      </p:sp>
    </p:spTree>
    <p:extLst>
      <p:ext uri="{BB962C8B-B14F-4D97-AF65-F5344CB8AC3E}">
        <p14:creationId xmlns:p14="http://schemas.microsoft.com/office/powerpoint/2010/main" val="221462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ixaDeTexto 22"/>
          <p:cNvSpPr txBox="1"/>
          <p:nvPr/>
        </p:nvSpPr>
        <p:spPr>
          <a:xfrm>
            <a:off x="969967" y="1703901"/>
            <a:ext cx="64318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>
                <a:solidFill>
                  <a:schemeClr val="bg1">
                    <a:lumMod val="75000"/>
                  </a:schemeClr>
                </a:solidFill>
              </a:rPr>
              <a:t>Problem</a:t>
            </a:r>
            <a:r>
              <a:rPr lang="pt-BR" sz="60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6000" b="1" dirty="0" err="1">
                <a:solidFill>
                  <a:schemeClr val="bg1">
                    <a:lumMod val="75000"/>
                  </a:schemeClr>
                </a:solidFill>
              </a:rPr>
              <a:t>Defination</a:t>
            </a:r>
            <a:endParaRPr lang="en-US" sz="6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1005637" y="2731789"/>
            <a:ext cx="60438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 smtClean="0"/>
              <a:t>Proposed</a:t>
            </a:r>
            <a:r>
              <a:rPr lang="pt-BR" sz="6000" b="1" dirty="0" smtClean="0"/>
              <a:t> </a:t>
            </a:r>
            <a:r>
              <a:rPr lang="pt-BR" sz="6000" b="1" dirty="0" err="1" smtClean="0"/>
              <a:t>Solution</a:t>
            </a:r>
            <a:endParaRPr lang="en-US" sz="6000" b="1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1005637" y="3849988"/>
            <a:ext cx="24752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 smtClean="0">
                <a:solidFill>
                  <a:schemeClr val="bg1">
                    <a:lumMod val="75000"/>
                  </a:schemeClr>
                </a:solidFill>
              </a:rPr>
              <a:t>Results</a:t>
            </a:r>
            <a:endParaRPr lang="en-US" sz="6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703133" y="285928"/>
            <a:ext cx="5730736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/>
              <a:t>Presentation Sessions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04314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22003" y="305137"/>
            <a:ext cx="11082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Epidemy</a:t>
            </a:r>
            <a:endParaRPr 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-1245140" y="1865383"/>
            <a:ext cx="14280205" cy="4065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ixaDeTexto 16"/>
          <p:cNvSpPr txBox="1"/>
          <p:nvPr/>
        </p:nvSpPr>
        <p:spPr>
          <a:xfrm>
            <a:off x="404261" y="1208446"/>
            <a:ext cx="440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Caused</a:t>
            </a:r>
            <a:r>
              <a:rPr lang="pt-BR" sz="2800" b="1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2800" b="1" dirty="0" err="1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</a:t>
            </a:r>
            <a:r>
              <a:rPr lang="pt-BR" sz="2800" b="1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Aedes Aegypti</a:t>
            </a:r>
            <a:endParaRPr lang="en-US" sz="2800" b="1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Picture 4" descr="Learn &amp; Protect – Unidad Control de Vectores de Puerto Ri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17" y="2203936"/>
            <a:ext cx="3853867" cy="385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42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22003" y="305137"/>
            <a:ext cx="11082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Epidemy</a:t>
            </a:r>
            <a:endParaRPr 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-1245140" y="1865383"/>
            <a:ext cx="14280205" cy="4065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ixaDeTexto 16"/>
          <p:cNvSpPr txBox="1"/>
          <p:nvPr/>
        </p:nvSpPr>
        <p:spPr>
          <a:xfrm>
            <a:off x="404261" y="1208446"/>
            <a:ext cx="440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Caused</a:t>
            </a:r>
            <a:r>
              <a:rPr lang="pt-BR" sz="2800" b="1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2800" b="1" dirty="0" err="1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</a:t>
            </a:r>
            <a:r>
              <a:rPr lang="pt-BR" sz="2800" b="1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Aedes Aegypti</a:t>
            </a:r>
            <a:endParaRPr lang="en-US" sz="2800" b="1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2" descr="Rain PNG Image - Rain Transparent Free Download | Love background images,  Rain,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052" y="2779582"/>
            <a:ext cx="2500787" cy="22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mall Single Cloud PNG Image | Clouds, Png images, Sky photosho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802" y="2138734"/>
            <a:ext cx="3347353" cy="13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Learn &amp; Protect – Unidad Control de Vectores de Puerto Ric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17" y="2203936"/>
            <a:ext cx="3853867" cy="385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4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22003" y="305137"/>
            <a:ext cx="11082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Epidemy</a:t>
            </a:r>
            <a:endParaRPr 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-1245140" y="1865383"/>
            <a:ext cx="14280205" cy="4065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ixaDeTexto 16"/>
          <p:cNvSpPr txBox="1"/>
          <p:nvPr/>
        </p:nvSpPr>
        <p:spPr>
          <a:xfrm>
            <a:off x="404261" y="1208446"/>
            <a:ext cx="440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Caused</a:t>
            </a:r>
            <a:r>
              <a:rPr lang="pt-BR" sz="2800" b="1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2800" b="1" dirty="0" err="1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</a:t>
            </a:r>
            <a:r>
              <a:rPr lang="pt-BR" sz="2800" b="1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Aedes Aegypti</a:t>
            </a:r>
            <a:endParaRPr lang="en-US" sz="2800" b="1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2" descr="Rain PNG Image - Rain Transparent Free Download | Love background images,  Rain,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052" y="2779582"/>
            <a:ext cx="2500787" cy="22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mall Single Cloud PNG Image | Clouds, Png images, Sky photosho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802" y="2138734"/>
            <a:ext cx="3347353" cy="13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ownload Thermometer Category Png, Clipart and Icons | FreePngClip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274" y="3369567"/>
            <a:ext cx="908998" cy="90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Learn &amp; Protect – Unidad Control de Vectores de Puerto Ric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17" y="2203936"/>
            <a:ext cx="3853867" cy="385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vaporation - Free nature icon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033" y="4288138"/>
            <a:ext cx="936303" cy="9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72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22003" y="305137"/>
            <a:ext cx="11082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Epidemy</a:t>
            </a:r>
            <a:endParaRPr 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-1245140" y="1865383"/>
            <a:ext cx="14280205" cy="4065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ixaDeTexto 16"/>
          <p:cNvSpPr txBox="1"/>
          <p:nvPr/>
        </p:nvSpPr>
        <p:spPr>
          <a:xfrm>
            <a:off x="404261" y="1208446"/>
            <a:ext cx="440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Caused</a:t>
            </a:r>
            <a:r>
              <a:rPr lang="pt-BR" sz="2800" b="1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2800" b="1" dirty="0" err="1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</a:t>
            </a:r>
            <a:r>
              <a:rPr lang="pt-BR" sz="2800" b="1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Aedes Aegypti</a:t>
            </a:r>
            <a:endParaRPr lang="en-US" sz="2800" b="1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2" descr="Rain PNG Image - Rain Transparent Free Download | Love background images,  Rain,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052" y="2779582"/>
            <a:ext cx="2500787" cy="22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mall Single Cloud PNG Image | Clouds, Png images, Sky photosho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802" y="2138734"/>
            <a:ext cx="3347353" cy="13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ownload Thermometer Category Png, Clipart and Icons | FreePngClip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274" y="3369567"/>
            <a:ext cx="908998" cy="90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6130" y="3357018"/>
            <a:ext cx="1098940" cy="1098940"/>
          </a:xfrm>
          <a:prstGeom prst="rect">
            <a:avLst/>
          </a:prstGeom>
        </p:spPr>
      </p:pic>
      <p:pic>
        <p:nvPicPr>
          <p:cNvPr id="11" name="Picture 4" descr="Learn &amp; Protect – Unidad Control de Vectores de Puerto Ric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17" y="2203936"/>
            <a:ext cx="3853867" cy="385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Evaporation - Free nature ic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033" y="4288138"/>
            <a:ext cx="936303" cy="9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09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22003" y="305137"/>
            <a:ext cx="11082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Epidemy</a:t>
            </a:r>
            <a:endParaRPr 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-1245140" y="1865383"/>
            <a:ext cx="14280205" cy="4065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ixaDeTexto 16"/>
          <p:cNvSpPr txBox="1"/>
          <p:nvPr/>
        </p:nvSpPr>
        <p:spPr>
          <a:xfrm>
            <a:off x="404261" y="1208446"/>
            <a:ext cx="440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Caused</a:t>
            </a:r>
            <a:r>
              <a:rPr lang="pt-BR" sz="2800" b="1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2800" b="1" dirty="0" err="1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</a:t>
            </a:r>
            <a:r>
              <a:rPr lang="pt-BR" sz="2800" b="1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Aedes Aegypti</a:t>
            </a:r>
            <a:endParaRPr lang="en-US" sz="2800" b="1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2" descr="Rain PNG Image - Rain Transparent Free Download | Love background images,  Rain,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052" y="2779582"/>
            <a:ext cx="2500787" cy="22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mall Single Cloud PNG Image | Clouds, Png images, Sky photosho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802" y="2138734"/>
            <a:ext cx="3347353" cy="13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ownload Thermometer Category Png, Clipart and Icons | FreePngClip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274" y="3369567"/>
            <a:ext cx="908998" cy="90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0828" y="2688197"/>
            <a:ext cx="762106" cy="1486107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2934" y="2788222"/>
            <a:ext cx="767034" cy="1399319"/>
          </a:xfrm>
          <a:prstGeom prst="rect">
            <a:avLst/>
          </a:prstGeom>
        </p:spPr>
      </p:pic>
      <p:pic>
        <p:nvPicPr>
          <p:cNvPr id="12" name="Picture 4" descr="Learn &amp; Protect – Unidad Control de Vectores de Puerto Ric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17" y="2203936"/>
            <a:ext cx="3853867" cy="385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6130" y="3357018"/>
            <a:ext cx="1098940" cy="1098940"/>
          </a:xfrm>
          <a:prstGeom prst="rect">
            <a:avLst/>
          </a:prstGeom>
        </p:spPr>
      </p:pic>
      <p:pic>
        <p:nvPicPr>
          <p:cNvPr id="14" name="Picture 6" descr="Evaporation - Free nature ic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033" y="4288138"/>
            <a:ext cx="936303" cy="9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01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22003" y="305137"/>
            <a:ext cx="11082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Epidemy</a:t>
            </a:r>
            <a:endParaRPr 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-1245140" y="1865383"/>
            <a:ext cx="14280205" cy="4065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ixaDeTexto 16"/>
          <p:cNvSpPr txBox="1"/>
          <p:nvPr/>
        </p:nvSpPr>
        <p:spPr>
          <a:xfrm>
            <a:off x="404261" y="1208446"/>
            <a:ext cx="440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Caused</a:t>
            </a:r>
            <a:r>
              <a:rPr lang="pt-BR" sz="2800" b="1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2800" b="1" dirty="0" err="1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</a:t>
            </a:r>
            <a:r>
              <a:rPr lang="pt-BR" sz="2800" b="1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Aedes Aegypti</a:t>
            </a:r>
            <a:endParaRPr lang="en-US" sz="2800" b="1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2" descr="Rain PNG Image - Rain Transparent Free Download | Love background images,  Rain,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052" y="2779582"/>
            <a:ext cx="2500787" cy="22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mall Single Cloud PNG Image | Clouds, Png images, Sky photosho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802" y="2138734"/>
            <a:ext cx="3347353" cy="13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ownload Thermometer Category Png, Clipart and Icons | FreePngClip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274" y="3369567"/>
            <a:ext cx="908998" cy="90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0828" y="2688197"/>
            <a:ext cx="762106" cy="1486107"/>
          </a:xfrm>
          <a:prstGeom prst="rect">
            <a:avLst/>
          </a:prstGeom>
        </p:spPr>
      </p:pic>
      <p:pic>
        <p:nvPicPr>
          <p:cNvPr id="12" name="Picture 4" descr="Learn &amp; Protect – Unidad Control de Vectores de Puerto Ric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17" y="2203936"/>
            <a:ext cx="3853867" cy="385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Evaporation - Free nature ic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033" y="4288138"/>
            <a:ext cx="936303" cy="9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6130" y="3357018"/>
            <a:ext cx="1098940" cy="109894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2934" y="2788222"/>
            <a:ext cx="767034" cy="139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4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374" y="-301048"/>
            <a:ext cx="12464374" cy="7300562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396310" y="3642385"/>
            <a:ext cx="2298331" cy="2574684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982041" y="1654533"/>
            <a:ext cx="2433597" cy="3078111"/>
          </a:xfrm>
          <a:prstGeom prst="rect">
            <a:avLst/>
          </a:prstGeom>
        </p:spPr>
      </p:pic>
      <p:pic>
        <p:nvPicPr>
          <p:cNvPr id="11" name="Picture 18" descr="Sobre – Avicena – Governança Inteligente"/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311" y="856347"/>
            <a:ext cx="2298331" cy="229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1116660" y="285928"/>
            <a:ext cx="2063188" cy="8309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/>
              <a:t>Team</a:t>
            </a:r>
            <a:endParaRPr lang="en-US" sz="4800" b="1" dirty="0"/>
          </a:p>
        </p:txBody>
      </p:sp>
      <p:sp>
        <p:nvSpPr>
          <p:cNvPr id="13" name="Retângulo 12"/>
          <p:cNvSpPr/>
          <p:nvPr/>
        </p:nvSpPr>
        <p:spPr>
          <a:xfrm>
            <a:off x="8694641" y="4312074"/>
            <a:ext cx="37549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latin typeface="NimbusRomNo9L-Regu"/>
              </a:rPr>
              <a:t>Francisco </a:t>
            </a:r>
            <a:r>
              <a:rPr lang="pt-BR" sz="2400" dirty="0">
                <a:latin typeface="NimbusRomNo9L-Regu"/>
              </a:rPr>
              <a:t>G. S. da Silva</a:t>
            </a:r>
          </a:p>
          <a:p>
            <a:r>
              <a:rPr lang="en-US" dirty="0" err="1" smtClean="0">
                <a:latin typeface="NimbusRomNo9L-Regu"/>
              </a:rPr>
              <a:t>Avicena</a:t>
            </a:r>
            <a:r>
              <a:rPr lang="en-US" sz="800" dirty="0" err="1" smtClean="0">
                <a:latin typeface="NimbusRomNo9L-Regu"/>
              </a:rPr>
              <a:t>TM</a:t>
            </a:r>
            <a:endParaRPr lang="en-US" sz="800" dirty="0">
              <a:latin typeface="NimbusRomNo9L-Regu"/>
            </a:endParaRPr>
          </a:p>
          <a:p>
            <a:r>
              <a:rPr lang="en-US" dirty="0">
                <a:latin typeface="NimbusRomNo9L-Regu"/>
              </a:rPr>
              <a:t>Fortaleza, Brazil</a:t>
            </a:r>
            <a:endParaRPr lang="en-US" dirty="0"/>
          </a:p>
        </p:txBody>
      </p:sp>
      <p:sp>
        <p:nvSpPr>
          <p:cNvPr id="3" name="Retângulo 2"/>
          <p:cNvSpPr/>
          <p:nvPr/>
        </p:nvSpPr>
        <p:spPr>
          <a:xfrm>
            <a:off x="3519452" y="2948758"/>
            <a:ext cx="3441033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latin typeface="NimbusRomNo9L-Regu"/>
              </a:rPr>
              <a:t>Daniel Andrade</a:t>
            </a:r>
          </a:p>
          <a:p>
            <a:r>
              <a:rPr lang="en-US" dirty="0" err="1" smtClean="0">
                <a:latin typeface="NimbusRomNo9L-Regu"/>
              </a:rPr>
              <a:t>Avicena</a:t>
            </a:r>
            <a:r>
              <a:rPr lang="en-US" sz="1000" dirty="0" err="1" smtClean="0">
                <a:latin typeface="NimbusRomNo9L-Regu"/>
              </a:rPr>
              <a:t>TM</a:t>
            </a:r>
            <a:endParaRPr lang="en-US" sz="1000" dirty="0" smtClean="0">
              <a:latin typeface="NimbusRomNo9L-Regu"/>
            </a:endParaRPr>
          </a:p>
          <a:p>
            <a:r>
              <a:rPr lang="en-US" dirty="0" smtClean="0">
                <a:latin typeface="NimbusRomNo9L-Regu"/>
              </a:rPr>
              <a:t>Fortaleza, Brazil</a:t>
            </a:r>
            <a:endParaRPr lang="en-US" sz="2400" dirty="0"/>
          </a:p>
        </p:txBody>
      </p:sp>
      <p:sp>
        <p:nvSpPr>
          <p:cNvPr id="4" name="Retângulo 3"/>
          <p:cNvSpPr/>
          <p:nvPr/>
        </p:nvSpPr>
        <p:spPr>
          <a:xfrm>
            <a:off x="8875967" y="1564583"/>
            <a:ext cx="416365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 smtClean="0">
                <a:latin typeface="NimbusRomNo9L-Regu"/>
              </a:rPr>
              <a:t>Lucélia</a:t>
            </a:r>
            <a:r>
              <a:rPr lang="en-US" sz="2400" dirty="0" smtClean="0">
                <a:latin typeface="NimbusRomNo9L-Regu"/>
              </a:rPr>
              <a:t> </a:t>
            </a:r>
            <a:r>
              <a:rPr lang="en-US" sz="2400" dirty="0" err="1">
                <a:latin typeface="NimbusRomNo9L-Regu"/>
              </a:rPr>
              <a:t>Saraiva</a:t>
            </a:r>
            <a:r>
              <a:rPr lang="en-US" sz="2400" dirty="0">
                <a:latin typeface="NimbusRomNo9L-Regu"/>
              </a:rPr>
              <a:t> Ribeiro</a:t>
            </a:r>
          </a:p>
          <a:p>
            <a:r>
              <a:rPr lang="en-US" dirty="0" err="1">
                <a:latin typeface="NimbusRomNo9L-Regu"/>
              </a:rPr>
              <a:t>Avicena</a:t>
            </a:r>
            <a:r>
              <a:rPr lang="en-US" sz="1000" dirty="0" err="1">
                <a:latin typeface="NimbusRomNo9L-Regu"/>
              </a:rPr>
              <a:t>TM</a:t>
            </a:r>
            <a:endParaRPr lang="en-US" sz="1000" dirty="0">
              <a:latin typeface="NimbusRomNo9L-Regu"/>
            </a:endParaRPr>
          </a:p>
          <a:p>
            <a:r>
              <a:rPr lang="en-US" dirty="0">
                <a:latin typeface="NimbusRomNo9L-Regu"/>
              </a:rPr>
              <a:t>Fortaleza, Brazil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865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-1809346" y="1381329"/>
            <a:ext cx="15019508" cy="4899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51" y="4896496"/>
            <a:ext cx="5105082" cy="135955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723" y="5014682"/>
            <a:ext cx="5076468" cy="1225654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678138" y="257471"/>
            <a:ext cx="46742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Curve </a:t>
            </a:r>
            <a:r>
              <a:rPr lang="en-US" sz="6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Aspects</a:t>
            </a:r>
            <a:endParaRPr 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43" y="1636098"/>
            <a:ext cx="5027700" cy="343476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674" y="1630256"/>
            <a:ext cx="4928142" cy="348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4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1809346" y="1381329"/>
            <a:ext cx="15019508" cy="4899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/>
          <p:cNvSpPr txBox="1"/>
          <p:nvPr/>
        </p:nvSpPr>
        <p:spPr>
          <a:xfrm>
            <a:off x="678138" y="257471"/>
            <a:ext cx="46742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Curve </a:t>
            </a:r>
            <a:r>
              <a:rPr lang="en-US" sz="6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Aspects</a:t>
            </a:r>
            <a:endParaRPr 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259" y="1381329"/>
            <a:ext cx="7490297" cy="49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3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o 20"/>
          <p:cNvGrpSpPr/>
          <p:nvPr/>
        </p:nvGrpSpPr>
        <p:grpSpPr>
          <a:xfrm>
            <a:off x="418702" y="4964121"/>
            <a:ext cx="1796913" cy="1455083"/>
            <a:chOff x="4597988" y="1083013"/>
            <a:chExt cx="3109610" cy="2518064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97988" y="1083013"/>
              <a:ext cx="2956122" cy="25180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tângulo 3"/>
            <p:cNvSpPr/>
            <p:nvPr/>
          </p:nvSpPr>
          <p:spPr>
            <a:xfrm>
              <a:off x="7293702" y="2165990"/>
              <a:ext cx="4138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T1</a:t>
              </a:r>
            </a:p>
          </p:txBody>
        </p:sp>
      </p:grpSp>
      <p:sp>
        <p:nvSpPr>
          <p:cNvPr id="23" name="Retângulo 22"/>
          <p:cNvSpPr/>
          <p:nvPr/>
        </p:nvSpPr>
        <p:spPr>
          <a:xfrm>
            <a:off x="8186348" y="3716879"/>
            <a:ext cx="10706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…</a:t>
            </a:r>
            <a:endParaRPr lang="en-US" sz="3200" dirty="0"/>
          </a:p>
        </p:txBody>
      </p:sp>
      <p:grpSp>
        <p:nvGrpSpPr>
          <p:cNvPr id="24" name="Grupo 23"/>
          <p:cNvGrpSpPr/>
          <p:nvPr/>
        </p:nvGrpSpPr>
        <p:grpSpPr>
          <a:xfrm>
            <a:off x="2724967" y="4964121"/>
            <a:ext cx="1971636" cy="1455083"/>
            <a:chOff x="4597988" y="1083013"/>
            <a:chExt cx="3411973" cy="2518064"/>
          </a:xfrm>
        </p:grpSpPr>
        <p:pic>
          <p:nvPicPr>
            <p:cNvPr id="25" name="Imagem 2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97988" y="1083013"/>
              <a:ext cx="2956122" cy="25180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Retângulo 25"/>
            <p:cNvSpPr/>
            <p:nvPr/>
          </p:nvSpPr>
          <p:spPr>
            <a:xfrm>
              <a:off x="7293702" y="2165990"/>
              <a:ext cx="716259" cy="6391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T2</a:t>
              </a:r>
              <a:endParaRPr lang="en-US" dirty="0"/>
            </a:p>
          </p:txBody>
        </p:sp>
      </p:grpSp>
      <p:grpSp>
        <p:nvGrpSpPr>
          <p:cNvPr id="27" name="Grupo 26"/>
          <p:cNvGrpSpPr/>
          <p:nvPr/>
        </p:nvGrpSpPr>
        <p:grpSpPr>
          <a:xfrm>
            <a:off x="9383955" y="4958222"/>
            <a:ext cx="2088655" cy="1455083"/>
            <a:chOff x="4597988" y="1083013"/>
            <a:chExt cx="3614478" cy="2518064"/>
          </a:xfrm>
        </p:grpSpPr>
        <p:pic>
          <p:nvPicPr>
            <p:cNvPr id="28" name="Imagem 2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97988" y="1083013"/>
              <a:ext cx="2956122" cy="25180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Retângulo 28"/>
            <p:cNvSpPr/>
            <p:nvPr/>
          </p:nvSpPr>
          <p:spPr>
            <a:xfrm>
              <a:off x="7293702" y="2165990"/>
              <a:ext cx="918764" cy="6391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T10</a:t>
              </a:r>
              <a:endParaRPr lang="en-US" dirty="0"/>
            </a:p>
          </p:txBody>
        </p:sp>
      </p:grpSp>
      <p:sp>
        <p:nvSpPr>
          <p:cNvPr id="30" name="Retângulo 29"/>
          <p:cNvSpPr/>
          <p:nvPr/>
        </p:nvSpPr>
        <p:spPr>
          <a:xfrm>
            <a:off x="2215521" y="4469568"/>
            <a:ext cx="394515" cy="112781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tângulo 30"/>
          <p:cNvSpPr/>
          <p:nvPr/>
        </p:nvSpPr>
        <p:spPr>
          <a:xfrm>
            <a:off x="2148050" y="3942792"/>
            <a:ext cx="760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</a:t>
            </a:r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32" name="Retângulo 31"/>
          <p:cNvSpPr/>
          <p:nvPr/>
        </p:nvSpPr>
        <p:spPr>
          <a:xfrm>
            <a:off x="4562684" y="3587534"/>
            <a:ext cx="394515" cy="200984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tângulo 32"/>
          <p:cNvSpPr/>
          <p:nvPr/>
        </p:nvSpPr>
        <p:spPr>
          <a:xfrm>
            <a:off x="4481119" y="3064739"/>
            <a:ext cx="760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</a:t>
            </a:r>
            <a:r>
              <a:rPr lang="en-US" sz="2800" dirty="0" smtClean="0"/>
              <a:t>2</a:t>
            </a:r>
            <a:endParaRPr lang="en-US" sz="2800" dirty="0"/>
          </a:p>
        </p:txBody>
      </p:sp>
      <p:sp>
        <p:nvSpPr>
          <p:cNvPr id="34" name="Retângulo 33"/>
          <p:cNvSpPr/>
          <p:nvPr/>
        </p:nvSpPr>
        <p:spPr>
          <a:xfrm>
            <a:off x="11189073" y="2888502"/>
            <a:ext cx="394515" cy="270887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ângulo 34"/>
          <p:cNvSpPr/>
          <p:nvPr/>
        </p:nvSpPr>
        <p:spPr>
          <a:xfrm>
            <a:off x="11027618" y="2406189"/>
            <a:ext cx="920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</a:t>
            </a:r>
            <a:r>
              <a:rPr lang="en-US" sz="2800" dirty="0" smtClean="0"/>
              <a:t>10</a:t>
            </a:r>
            <a:endParaRPr lang="en-US" sz="2800" dirty="0"/>
          </a:p>
        </p:txBody>
      </p:sp>
      <p:sp>
        <p:nvSpPr>
          <p:cNvPr id="36" name="Retângulo 35"/>
          <p:cNvSpPr/>
          <p:nvPr/>
        </p:nvSpPr>
        <p:spPr>
          <a:xfrm>
            <a:off x="8186348" y="5257716"/>
            <a:ext cx="10706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…</a:t>
            </a:r>
            <a:endParaRPr lang="en-US" sz="3200" dirty="0"/>
          </a:p>
        </p:txBody>
      </p:sp>
      <p:grpSp>
        <p:nvGrpSpPr>
          <p:cNvPr id="37" name="Grupo 36"/>
          <p:cNvGrpSpPr/>
          <p:nvPr/>
        </p:nvGrpSpPr>
        <p:grpSpPr>
          <a:xfrm>
            <a:off x="5131291" y="4964120"/>
            <a:ext cx="1971636" cy="1455083"/>
            <a:chOff x="4597988" y="1083013"/>
            <a:chExt cx="3411973" cy="2518064"/>
          </a:xfrm>
        </p:grpSpPr>
        <p:pic>
          <p:nvPicPr>
            <p:cNvPr id="38" name="Imagem 3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97988" y="1083013"/>
              <a:ext cx="2956122" cy="25180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Retângulo 38"/>
            <p:cNvSpPr/>
            <p:nvPr/>
          </p:nvSpPr>
          <p:spPr>
            <a:xfrm>
              <a:off x="7293702" y="2165990"/>
              <a:ext cx="716259" cy="6391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T3</a:t>
              </a:r>
              <a:endParaRPr lang="en-US" dirty="0"/>
            </a:p>
          </p:txBody>
        </p:sp>
      </p:grpSp>
      <p:sp>
        <p:nvSpPr>
          <p:cNvPr id="40" name="Retângulo 39"/>
          <p:cNvSpPr/>
          <p:nvPr/>
        </p:nvSpPr>
        <p:spPr>
          <a:xfrm>
            <a:off x="6942097" y="1684398"/>
            <a:ext cx="394515" cy="39129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tângulo 40"/>
          <p:cNvSpPr/>
          <p:nvPr/>
        </p:nvSpPr>
        <p:spPr>
          <a:xfrm>
            <a:off x="6860532" y="1166576"/>
            <a:ext cx="760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</a:t>
            </a:r>
            <a:r>
              <a:rPr lang="en-US" sz="2800" dirty="0" smtClean="0"/>
              <a:t>3</a:t>
            </a:r>
            <a:endParaRPr lang="en-US" sz="2800" dirty="0"/>
          </a:p>
        </p:txBody>
      </p:sp>
      <p:sp>
        <p:nvSpPr>
          <p:cNvPr id="42" name="CaixaDeTexto 41"/>
          <p:cNvSpPr txBox="1"/>
          <p:nvPr/>
        </p:nvSpPr>
        <p:spPr>
          <a:xfrm>
            <a:off x="562637" y="395705"/>
            <a:ext cx="6824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Multilayer</a:t>
            </a:r>
            <a:r>
              <a:rPr lang="pt-B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pt-BR" sz="4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Perceptron</a:t>
            </a:r>
            <a:r>
              <a:rPr lang="pt-B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39005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ixaDeTexto 41"/>
          <p:cNvSpPr txBox="1"/>
          <p:nvPr/>
        </p:nvSpPr>
        <p:spPr>
          <a:xfrm>
            <a:off x="4804440" y="319505"/>
            <a:ext cx="7117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Modelo Híbrido Sequencial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7611632" y="2434975"/>
            <a:ext cx="4063999" cy="1690381"/>
            <a:chOff x="2844800" y="1102907"/>
            <a:chExt cx="9330267" cy="4910984"/>
          </a:xfrm>
        </p:grpSpPr>
        <p:sp>
          <p:nvSpPr>
            <p:cNvPr id="23" name="Retângulo 22"/>
            <p:cNvSpPr/>
            <p:nvPr/>
          </p:nvSpPr>
          <p:spPr>
            <a:xfrm>
              <a:off x="8186347" y="3905720"/>
              <a:ext cx="1070660" cy="4917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" dirty="0" smtClean="0"/>
                <a:t>…</a:t>
              </a:r>
              <a:endParaRPr lang="en-US" sz="500" dirty="0"/>
            </a:p>
          </p:txBody>
        </p:sp>
        <p:cxnSp>
          <p:nvCxnSpPr>
            <p:cNvPr id="43" name="Conector de seta reta 42"/>
            <p:cNvCxnSpPr/>
            <p:nvPr/>
          </p:nvCxnSpPr>
          <p:spPr>
            <a:xfrm flipV="1">
              <a:off x="6226303" y="2802548"/>
              <a:ext cx="0" cy="3208787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tângulo 43"/>
            <p:cNvSpPr/>
            <p:nvPr/>
          </p:nvSpPr>
          <p:spPr>
            <a:xfrm>
              <a:off x="6374940" y="3288077"/>
              <a:ext cx="394515" cy="2708878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008987" y="2568197"/>
              <a:ext cx="394515" cy="342875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7643030" y="2083973"/>
              <a:ext cx="394515" cy="391298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sp>
          <p:nvSpPr>
            <p:cNvPr id="47" name="Retângulo 46"/>
            <p:cNvSpPr/>
            <p:nvPr/>
          </p:nvSpPr>
          <p:spPr>
            <a:xfrm>
              <a:off x="8303421" y="1566151"/>
              <a:ext cx="403172" cy="44477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sp>
          <p:nvSpPr>
            <p:cNvPr id="49" name="Retângulo 48"/>
            <p:cNvSpPr/>
            <p:nvPr/>
          </p:nvSpPr>
          <p:spPr>
            <a:xfrm>
              <a:off x="9848802" y="3732681"/>
              <a:ext cx="666857" cy="6706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 smtClean="0"/>
                <a:t> …</a:t>
              </a:r>
            </a:p>
          </p:txBody>
        </p:sp>
        <p:sp>
          <p:nvSpPr>
            <p:cNvPr id="50" name="Retângulo 49"/>
            <p:cNvSpPr/>
            <p:nvPr/>
          </p:nvSpPr>
          <p:spPr>
            <a:xfrm>
              <a:off x="8929949" y="1108954"/>
              <a:ext cx="368170" cy="490493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sp>
          <p:nvSpPr>
            <p:cNvPr id="51" name="Forma livre 50"/>
            <p:cNvSpPr/>
            <p:nvPr/>
          </p:nvSpPr>
          <p:spPr>
            <a:xfrm>
              <a:off x="10718800" y="3098800"/>
              <a:ext cx="1456267" cy="1862667"/>
            </a:xfrm>
            <a:custGeom>
              <a:avLst/>
              <a:gdLst>
                <a:gd name="connsiteX0" fmla="*/ 0 w 1456267"/>
                <a:gd name="connsiteY0" fmla="*/ 0 h 1862667"/>
                <a:gd name="connsiteX1" fmla="*/ 728133 w 1456267"/>
                <a:gd name="connsiteY1" fmla="*/ 1151467 h 1862667"/>
                <a:gd name="connsiteX2" fmla="*/ 1456267 w 1456267"/>
                <a:gd name="connsiteY2" fmla="*/ 1862667 h 186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267" h="1862667">
                  <a:moveTo>
                    <a:pt x="0" y="0"/>
                  </a:moveTo>
                  <a:cubicBezTo>
                    <a:pt x="242711" y="420511"/>
                    <a:pt x="485422" y="841022"/>
                    <a:pt x="728133" y="1151467"/>
                  </a:cubicBezTo>
                  <a:cubicBezTo>
                    <a:pt x="970844" y="1461912"/>
                    <a:pt x="1326445" y="1744134"/>
                    <a:pt x="1456267" y="1862667"/>
                  </a:cubicBezTo>
                </a:path>
              </a:pathLst>
            </a:cu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5092753" y="4624526"/>
              <a:ext cx="394515" cy="137242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5740894" y="3851346"/>
              <a:ext cx="394515" cy="214560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>
                <a:solidFill>
                  <a:schemeClr val="lt1"/>
                </a:solidFill>
              </a:endParaRPr>
            </a:p>
          </p:txBody>
        </p:sp>
        <p:sp>
          <p:nvSpPr>
            <p:cNvPr id="58" name="Forma livre 57"/>
            <p:cNvSpPr/>
            <p:nvPr/>
          </p:nvSpPr>
          <p:spPr>
            <a:xfrm>
              <a:off x="2844800" y="1102907"/>
              <a:ext cx="7044267" cy="4403407"/>
            </a:xfrm>
            <a:custGeom>
              <a:avLst/>
              <a:gdLst>
                <a:gd name="connsiteX0" fmla="*/ 0 w 7044267"/>
                <a:gd name="connsiteY0" fmla="*/ 4403407 h 4403407"/>
                <a:gd name="connsiteX1" fmla="*/ 1557867 w 7044267"/>
                <a:gd name="connsiteY1" fmla="*/ 4047807 h 4403407"/>
                <a:gd name="connsiteX2" fmla="*/ 2489200 w 7044267"/>
                <a:gd name="connsiteY2" fmla="*/ 3573674 h 4403407"/>
                <a:gd name="connsiteX3" fmla="*/ 3302000 w 7044267"/>
                <a:gd name="connsiteY3" fmla="*/ 2642340 h 4403407"/>
                <a:gd name="connsiteX4" fmla="*/ 4470400 w 7044267"/>
                <a:gd name="connsiteY4" fmla="*/ 1355407 h 4403407"/>
                <a:gd name="connsiteX5" fmla="*/ 5994400 w 7044267"/>
                <a:gd name="connsiteY5" fmla="*/ 51540 h 4403407"/>
                <a:gd name="connsiteX6" fmla="*/ 7044267 w 7044267"/>
                <a:gd name="connsiteY6" fmla="*/ 339407 h 4403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44267" h="4403407">
                  <a:moveTo>
                    <a:pt x="0" y="4403407"/>
                  </a:moveTo>
                  <a:cubicBezTo>
                    <a:pt x="571500" y="4294751"/>
                    <a:pt x="1143001" y="4186096"/>
                    <a:pt x="1557867" y="4047807"/>
                  </a:cubicBezTo>
                  <a:cubicBezTo>
                    <a:pt x="1972733" y="3909518"/>
                    <a:pt x="2198511" y="3807919"/>
                    <a:pt x="2489200" y="3573674"/>
                  </a:cubicBezTo>
                  <a:cubicBezTo>
                    <a:pt x="2779889" y="3339429"/>
                    <a:pt x="2971800" y="3012051"/>
                    <a:pt x="3302000" y="2642340"/>
                  </a:cubicBezTo>
                  <a:cubicBezTo>
                    <a:pt x="3632200" y="2272629"/>
                    <a:pt x="4021667" y="1787207"/>
                    <a:pt x="4470400" y="1355407"/>
                  </a:cubicBezTo>
                  <a:cubicBezTo>
                    <a:pt x="4919133" y="923607"/>
                    <a:pt x="5565422" y="220873"/>
                    <a:pt x="5994400" y="51540"/>
                  </a:cubicBezTo>
                  <a:cubicBezTo>
                    <a:pt x="6423378" y="-117793"/>
                    <a:pt x="6807200" y="170074"/>
                    <a:pt x="7044267" y="339407"/>
                  </a:cubicBezTo>
                </a:path>
              </a:pathLst>
            </a:cu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sp>
          <p:nvSpPr>
            <p:cNvPr id="67" name="Retângulo 66"/>
            <p:cNvSpPr/>
            <p:nvPr/>
          </p:nvSpPr>
          <p:spPr>
            <a:xfrm>
              <a:off x="5467637" y="2085745"/>
              <a:ext cx="1517335" cy="7153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 err="1" smtClean="0"/>
                <a:t>Today</a:t>
              </a:r>
              <a:endParaRPr lang="en-US" sz="1000" dirty="0"/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230158" y="3111258"/>
            <a:ext cx="1920510" cy="1748314"/>
            <a:chOff x="-3859376" y="1844859"/>
            <a:chExt cx="1920510" cy="1748314"/>
          </a:xfrm>
        </p:grpSpPr>
        <p:pic>
          <p:nvPicPr>
            <p:cNvPr id="74" name="Picture 2" descr="Rain PNG Image - Rain Transparent Free Download | Love background images,  Rain, Imag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16336" y="2306195"/>
              <a:ext cx="1434801" cy="1286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4" descr="Small Single Cloud PNG Image | Clouds, Png images, Sky photosho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59376" y="1844859"/>
              <a:ext cx="1920510" cy="800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6" name="Picture 6" descr="Download Thermometer Category Png, Clipart and Icons | FreePngClip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598" y="4043096"/>
            <a:ext cx="521528" cy="52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Imagem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599" y="2100908"/>
            <a:ext cx="437251" cy="852640"/>
          </a:xfrm>
          <a:prstGeom prst="rect">
            <a:avLst/>
          </a:prstGeom>
        </p:spPr>
      </p:pic>
      <p:pic>
        <p:nvPicPr>
          <p:cNvPr id="78" name="Imagem 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226" y="2125806"/>
            <a:ext cx="440078" cy="802845"/>
          </a:xfrm>
          <a:prstGeom prst="rect">
            <a:avLst/>
          </a:prstGeom>
        </p:spPr>
      </p:pic>
      <p:pic>
        <p:nvPicPr>
          <p:cNvPr id="79" name="Picture 6" descr="Evaporation - Free nature ic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16" y="4457631"/>
            <a:ext cx="537194" cy="53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Imagem 7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806" y="3900830"/>
            <a:ext cx="630506" cy="630506"/>
          </a:xfrm>
          <a:prstGeom prst="rect">
            <a:avLst/>
          </a:prstGeom>
        </p:spPr>
      </p:pic>
      <p:sp>
        <p:nvSpPr>
          <p:cNvPr id="48" name="Seta para a direita 47"/>
          <p:cNvSpPr/>
          <p:nvPr/>
        </p:nvSpPr>
        <p:spPr>
          <a:xfrm>
            <a:off x="7061778" y="3308994"/>
            <a:ext cx="465667" cy="36592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10" cstate="print">
            <a:grayscl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39" y="2876317"/>
            <a:ext cx="1229549" cy="1229549"/>
          </a:xfrm>
          <a:prstGeom prst="rect">
            <a:avLst/>
          </a:prstGeom>
        </p:spPr>
      </p:pic>
      <p:grpSp>
        <p:nvGrpSpPr>
          <p:cNvPr id="52" name="Grupo 51"/>
          <p:cNvGrpSpPr/>
          <p:nvPr/>
        </p:nvGrpSpPr>
        <p:grpSpPr>
          <a:xfrm>
            <a:off x="2884343" y="744033"/>
            <a:ext cx="1647497" cy="1131343"/>
            <a:chOff x="4597988" y="1083013"/>
            <a:chExt cx="3666884" cy="2518064"/>
          </a:xfrm>
        </p:grpSpPr>
        <p:sp>
          <p:nvSpPr>
            <p:cNvPr id="53" name="Retângulo 52"/>
            <p:cNvSpPr/>
            <p:nvPr/>
          </p:nvSpPr>
          <p:spPr>
            <a:xfrm>
              <a:off x="7293701" y="1999531"/>
              <a:ext cx="971171" cy="68502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/>
                <a:t>W</a:t>
              </a:r>
              <a:r>
                <a:rPr lang="en-US" sz="1400" dirty="0" smtClean="0"/>
                <a:t>1</a:t>
              </a:r>
              <a:endParaRPr lang="en-US" sz="1400" dirty="0"/>
            </a:p>
          </p:txBody>
        </p:sp>
        <p:pic>
          <p:nvPicPr>
            <p:cNvPr id="54" name="Imagem 53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97988" y="1083013"/>
              <a:ext cx="2956121" cy="25180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" name="Grupo 54"/>
          <p:cNvGrpSpPr/>
          <p:nvPr/>
        </p:nvGrpSpPr>
        <p:grpSpPr>
          <a:xfrm>
            <a:off x="2959319" y="4958962"/>
            <a:ext cx="1645445" cy="1131342"/>
            <a:chOff x="4597988" y="1083013"/>
            <a:chExt cx="3662318" cy="2518064"/>
          </a:xfrm>
        </p:grpSpPr>
        <p:pic>
          <p:nvPicPr>
            <p:cNvPr id="61" name="Imagem 60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97988" y="1083013"/>
              <a:ext cx="2956122" cy="25180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" name="Retângulo 61"/>
            <p:cNvSpPr/>
            <p:nvPr/>
          </p:nvSpPr>
          <p:spPr>
            <a:xfrm>
              <a:off x="7293702" y="1999532"/>
              <a:ext cx="966604" cy="6850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 smtClean="0"/>
                <a:t>Wn</a:t>
              </a:r>
              <a:endParaRPr lang="en-US" sz="1400" dirty="0"/>
            </a:p>
          </p:txBody>
        </p:sp>
      </p:grpSp>
      <p:cxnSp>
        <p:nvCxnSpPr>
          <p:cNvPr id="63" name="Conector de seta reta 62"/>
          <p:cNvCxnSpPr/>
          <p:nvPr/>
        </p:nvCxnSpPr>
        <p:spPr>
          <a:xfrm>
            <a:off x="2236303" y="1309704"/>
            <a:ext cx="648040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ângulo 63"/>
          <p:cNvSpPr/>
          <p:nvPr/>
        </p:nvSpPr>
        <p:spPr>
          <a:xfrm>
            <a:off x="4101934" y="2465135"/>
            <a:ext cx="436338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dirty="0"/>
              <a:t>W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sp>
        <p:nvSpPr>
          <p:cNvPr id="65" name="Retângulo 64"/>
          <p:cNvSpPr/>
          <p:nvPr/>
        </p:nvSpPr>
        <p:spPr>
          <a:xfrm>
            <a:off x="4131283" y="3754576"/>
            <a:ext cx="436338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dirty="0"/>
              <a:t>W</a:t>
            </a:r>
            <a:r>
              <a:rPr lang="en-US" sz="1400" dirty="0" smtClean="0"/>
              <a:t>3</a:t>
            </a:r>
            <a:endParaRPr lang="en-US" sz="1400" dirty="0"/>
          </a:p>
        </p:txBody>
      </p:sp>
      <p:cxnSp>
        <p:nvCxnSpPr>
          <p:cNvPr id="66" name="Conector angulado 65"/>
          <p:cNvCxnSpPr/>
          <p:nvPr/>
        </p:nvCxnSpPr>
        <p:spPr>
          <a:xfrm rot="16200000" flipH="1">
            <a:off x="1910425" y="1879974"/>
            <a:ext cx="1309320" cy="65138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angulado 67"/>
          <p:cNvCxnSpPr/>
          <p:nvPr/>
        </p:nvCxnSpPr>
        <p:spPr>
          <a:xfrm rot="16200000" flipH="1">
            <a:off x="1275409" y="2511399"/>
            <a:ext cx="2608701" cy="68073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angulado 68"/>
          <p:cNvCxnSpPr/>
          <p:nvPr/>
        </p:nvCxnSpPr>
        <p:spPr>
          <a:xfrm rot="16200000" flipH="1">
            <a:off x="489462" y="3370161"/>
            <a:ext cx="4219790" cy="7199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tângulo 69"/>
          <p:cNvSpPr/>
          <p:nvPr/>
        </p:nvSpPr>
        <p:spPr>
          <a:xfrm rot="16200000">
            <a:off x="2077717" y="4608231"/>
            <a:ext cx="265244" cy="3385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…</a:t>
            </a:r>
            <a:endParaRPr lang="en-US" sz="1400" dirty="0"/>
          </a:p>
        </p:txBody>
      </p:sp>
      <p:pic>
        <p:nvPicPr>
          <p:cNvPr id="71" name="Imagem 70"/>
          <p:cNvPicPr>
            <a:picLocks noChangeAspect="1"/>
          </p:cNvPicPr>
          <p:nvPr/>
        </p:nvPicPr>
        <p:blipFill>
          <a:blip r:embed="rId1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0775" y="2053352"/>
            <a:ext cx="1328158" cy="1131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Imagem 71"/>
          <p:cNvPicPr>
            <a:picLocks noChangeAspect="1"/>
          </p:cNvPicPr>
          <p:nvPr/>
        </p:nvPicPr>
        <p:blipFill>
          <a:blip r:embed="rId1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0124" y="3342793"/>
            <a:ext cx="1328158" cy="11313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Conector angulado 72"/>
          <p:cNvCxnSpPr>
            <a:stCxn id="53" idx="3"/>
          </p:cNvCxnSpPr>
          <p:nvPr/>
        </p:nvCxnSpPr>
        <p:spPr>
          <a:xfrm>
            <a:off x="4531840" y="1309705"/>
            <a:ext cx="904015" cy="218225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angulado 80"/>
          <p:cNvCxnSpPr>
            <a:stCxn id="64" idx="3"/>
          </p:cNvCxnSpPr>
          <p:nvPr/>
        </p:nvCxnSpPr>
        <p:spPr>
          <a:xfrm>
            <a:off x="4538272" y="2619024"/>
            <a:ext cx="897583" cy="872933"/>
          </a:xfrm>
          <a:prstGeom prst="bentConnector3">
            <a:avLst>
              <a:gd name="adj1" fmla="val 4943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angulado 81"/>
          <p:cNvCxnSpPr>
            <a:stCxn id="65" idx="3"/>
          </p:cNvCxnSpPr>
          <p:nvPr/>
        </p:nvCxnSpPr>
        <p:spPr>
          <a:xfrm flipV="1">
            <a:off x="4567621" y="3491957"/>
            <a:ext cx="868234" cy="416508"/>
          </a:xfrm>
          <a:prstGeom prst="bentConnector3">
            <a:avLst>
              <a:gd name="adj1" fmla="val 4805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angulado 82"/>
          <p:cNvCxnSpPr/>
          <p:nvPr/>
        </p:nvCxnSpPr>
        <p:spPr>
          <a:xfrm flipV="1">
            <a:off x="4698070" y="3482997"/>
            <a:ext cx="737668" cy="2032677"/>
          </a:xfrm>
          <a:prstGeom prst="bentConnector3">
            <a:avLst>
              <a:gd name="adj1" fmla="val 385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tângulo 83"/>
          <p:cNvSpPr/>
          <p:nvPr/>
        </p:nvSpPr>
        <p:spPr>
          <a:xfrm rot="16200000">
            <a:off x="4731493" y="4623620"/>
            <a:ext cx="42717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…</a:t>
            </a:r>
            <a:endParaRPr lang="en-US" sz="1400" dirty="0"/>
          </a:p>
        </p:txBody>
      </p:sp>
      <p:sp>
        <p:nvSpPr>
          <p:cNvPr id="85" name="Seta para a direita 84"/>
          <p:cNvSpPr/>
          <p:nvPr/>
        </p:nvSpPr>
        <p:spPr>
          <a:xfrm>
            <a:off x="5125075" y="3300034"/>
            <a:ext cx="465667" cy="36592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Conector reto 85"/>
          <p:cNvCxnSpPr/>
          <p:nvPr/>
        </p:nvCxnSpPr>
        <p:spPr>
          <a:xfrm flipH="1">
            <a:off x="1783888" y="3458953"/>
            <a:ext cx="45241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tângulo 86"/>
          <p:cNvSpPr/>
          <p:nvPr/>
        </p:nvSpPr>
        <p:spPr>
          <a:xfrm rot="16200000">
            <a:off x="3318425" y="4591303"/>
            <a:ext cx="241131" cy="37241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…</a:t>
            </a:r>
            <a:endParaRPr lang="en-US" sz="1400" dirty="0"/>
          </a:p>
        </p:txBody>
      </p:sp>
      <p:cxnSp>
        <p:nvCxnSpPr>
          <p:cNvPr id="88" name="Conector reto 87"/>
          <p:cNvCxnSpPr/>
          <p:nvPr/>
        </p:nvCxnSpPr>
        <p:spPr>
          <a:xfrm flipV="1">
            <a:off x="2239626" y="1299031"/>
            <a:ext cx="1" cy="29847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tângulo 88"/>
          <p:cNvSpPr/>
          <p:nvPr/>
        </p:nvSpPr>
        <p:spPr>
          <a:xfrm>
            <a:off x="9017012" y="4156162"/>
            <a:ext cx="381836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050" dirty="0"/>
              <a:t>W</a:t>
            </a:r>
            <a:r>
              <a:rPr lang="en-US" sz="1050" dirty="0" smtClean="0"/>
              <a:t>1</a:t>
            </a:r>
            <a:endParaRPr lang="en-US" sz="1050" dirty="0"/>
          </a:p>
        </p:txBody>
      </p:sp>
      <p:sp>
        <p:nvSpPr>
          <p:cNvPr id="90" name="Retângulo 89"/>
          <p:cNvSpPr/>
          <p:nvPr/>
        </p:nvSpPr>
        <p:spPr>
          <a:xfrm>
            <a:off x="9315124" y="4160009"/>
            <a:ext cx="373820" cy="25391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050" dirty="0" smtClean="0"/>
              <a:t>W2</a:t>
            </a:r>
            <a:endParaRPr lang="en-US" sz="1050" dirty="0"/>
          </a:p>
        </p:txBody>
      </p:sp>
      <p:sp>
        <p:nvSpPr>
          <p:cNvPr id="91" name="Retângulo 90"/>
          <p:cNvSpPr/>
          <p:nvPr/>
        </p:nvSpPr>
        <p:spPr>
          <a:xfrm>
            <a:off x="9605220" y="4160009"/>
            <a:ext cx="373820" cy="25391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050" dirty="0" smtClean="0"/>
              <a:t>W3</a:t>
            </a:r>
            <a:endParaRPr lang="en-US" sz="1050" dirty="0"/>
          </a:p>
        </p:txBody>
      </p:sp>
      <p:sp>
        <p:nvSpPr>
          <p:cNvPr id="92" name="Retângulo 91"/>
          <p:cNvSpPr/>
          <p:nvPr/>
        </p:nvSpPr>
        <p:spPr>
          <a:xfrm>
            <a:off x="9895316" y="4160009"/>
            <a:ext cx="373820" cy="25391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050" dirty="0" smtClean="0"/>
              <a:t>W4</a:t>
            </a:r>
            <a:endParaRPr lang="en-US" sz="1050" dirty="0"/>
          </a:p>
        </p:txBody>
      </p:sp>
      <p:sp>
        <p:nvSpPr>
          <p:cNvPr id="93" name="Retângulo 92"/>
          <p:cNvSpPr/>
          <p:nvPr/>
        </p:nvSpPr>
        <p:spPr>
          <a:xfrm>
            <a:off x="10185412" y="4160009"/>
            <a:ext cx="373820" cy="25391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050" dirty="0" smtClean="0"/>
              <a:t>W5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0442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1809346" y="1381329"/>
            <a:ext cx="15019508" cy="4899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/>
          <p:cNvSpPr txBox="1"/>
          <p:nvPr/>
        </p:nvSpPr>
        <p:spPr>
          <a:xfrm>
            <a:off x="678138" y="257471"/>
            <a:ext cx="56244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Data Preparation</a:t>
            </a:r>
            <a:endParaRPr 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28018" y="1750981"/>
            <a:ext cx="704282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F1:   </a:t>
            </a:r>
            <a:r>
              <a:rPr lang="en-US" sz="2400" dirty="0" err="1" smtClean="0"/>
              <a:t>Infecteds</a:t>
            </a:r>
            <a:r>
              <a:rPr lang="en-US" sz="2400" dirty="0" smtClean="0"/>
              <a:t> SMA; </a:t>
            </a:r>
          </a:p>
          <a:p>
            <a:r>
              <a:rPr lang="en-US" sz="2400" dirty="0" smtClean="0"/>
              <a:t>F2:   Weekly cumulative raining precipitation (mm);</a:t>
            </a:r>
          </a:p>
          <a:p>
            <a:r>
              <a:rPr lang="en-US" sz="2400" dirty="0" smtClean="0"/>
              <a:t>F3:   Weekly cumulative evaporation (mm);</a:t>
            </a:r>
          </a:p>
          <a:p>
            <a:r>
              <a:rPr lang="en-US" sz="2400" dirty="0" smtClean="0"/>
              <a:t>F4:   Daily maximum temperature SMA (Celsius);</a:t>
            </a:r>
          </a:p>
          <a:p>
            <a:r>
              <a:rPr lang="en-US" sz="2400" dirty="0" smtClean="0"/>
              <a:t>F5:   Daily average temperature SMA (Celsius);</a:t>
            </a:r>
          </a:p>
          <a:p>
            <a:r>
              <a:rPr lang="en-US" sz="2400" dirty="0" smtClean="0"/>
              <a:t>F6:   Daily minimum temperature SMA (Celsius);</a:t>
            </a:r>
          </a:p>
          <a:p>
            <a:r>
              <a:rPr lang="en-US" sz="2400" dirty="0" smtClean="0"/>
              <a:t>F7:   Daily insolation SMA (hours);</a:t>
            </a:r>
          </a:p>
          <a:p>
            <a:r>
              <a:rPr lang="en-US" sz="2400" dirty="0" smtClean="0"/>
              <a:t>F8:   Daily wind speed SMA (m/s);</a:t>
            </a:r>
          </a:p>
          <a:p>
            <a:r>
              <a:rPr lang="en-US" sz="2400" dirty="0" smtClean="0"/>
              <a:t>F9:   City population;</a:t>
            </a:r>
          </a:p>
          <a:p>
            <a:r>
              <a:rPr lang="en-US" sz="2400" dirty="0" smtClean="0"/>
              <a:t>F10:   City population density.</a:t>
            </a:r>
            <a:endParaRPr lang="en-US" sz="24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867" y="1448519"/>
            <a:ext cx="4710662" cy="443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7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1809346" y="1381329"/>
            <a:ext cx="15019508" cy="4899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/>
          <p:cNvSpPr txBox="1"/>
          <p:nvPr/>
        </p:nvSpPr>
        <p:spPr>
          <a:xfrm>
            <a:off x="678138" y="257471"/>
            <a:ext cx="56244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Data Preparation</a:t>
            </a:r>
            <a:endParaRPr 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745416" y="5407464"/>
            <a:ext cx="8925154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 smtClean="0"/>
              <a:t>T1: total confirmed cases in the 1</a:t>
            </a:r>
            <a:r>
              <a:rPr lang="en-US" sz="3600" baseline="30000" dirty="0" smtClean="0"/>
              <a:t>st</a:t>
            </a:r>
            <a:r>
              <a:rPr lang="en-US" sz="3600" dirty="0" smtClean="0"/>
              <a:t> week ahead</a:t>
            </a:r>
          </a:p>
        </p:txBody>
      </p:sp>
      <p:cxnSp>
        <p:nvCxnSpPr>
          <p:cNvPr id="12" name="Conector de seta reta 11"/>
          <p:cNvCxnSpPr/>
          <p:nvPr/>
        </p:nvCxnSpPr>
        <p:spPr>
          <a:xfrm flipV="1">
            <a:off x="2124211" y="2786496"/>
            <a:ext cx="0" cy="210396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1517425" y="2359380"/>
            <a:ext cx="1213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Today</a:t>
            </a:r>
            <a:endParaRPr lang="en-US" sz="2800" b="1" dirty="0"/>
          </a:p>
        </p:txBody>
      </p:sp>
      <p:sp>
        <p:nvSpPr>
          <p:cNvPr id="14" name="Retângulo 13"/>
          <p:cNvSpPr/>
          <p:nvPr/>
        </p:nvSpPr>
        <p:spPr>
          <a:xfrm>
            <a:off x="2297779" y="4141540"/>
            <a:ext cx="237066" cy="739494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196181" y="3796139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16" name="Retângulo 15"/>
          <p:cNvSpPr/>
          <p:nvPr/>
        </p:nvSpPr>
        <p:spPr>
          <a:xfrm>
            <a:off x="2687250" y="3563200"/>
            <a:ext cx="237066" cy="131783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2577183" y="3220409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18" name="Retângulo 17"/>
          <p:cNvSpPr/>
          <p:nvPr/>
        </p:nvSpPr>
        <p:spPr>
          <a:xfrm>
            <a:off x="3068252" y="3104852"/>
            <a:ext cx="237066" cy="17761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2958185" y="2788605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T3</a:t>
            </a:r>
            <a:endParaRPr lang="en-US" dirty="0"/>
          </a:p>
        </p:txBody>
      </p:sp>
      <p:sp>
        <p:nvSpPr>
          <p:cNvPr id="20" name="Retângulo 19"/>
          <p:cNvSpPr/>
          <p:nvPr/>
        </p:nvSpPr>
        <p:spPr>
          <a:xfrm>
            <a:off x="3449254" y="2632835"/>
            <a:ext cx="237066" cy="22481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3339187" y="2289072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T4</a:t>
            </a:r>
            <a:endParaRPr lang="en-US" dirty="0"/>
          </a:p>
        </p:txBody>
      </p:sp>
      <p:sp>
        <p:nvSpPr>
          <p:cNvPr id="22" name="Retângulo 21"/>
          <p:cNvSpPr/>
          <p:nvPr/>
        </p:nvSpPr>
        <p:spPr>
          <a:xfrm>
            <a:off x="3830254" y="2315334"/>
            <a:ext cx="237066" cy="25657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3720187" y="1975804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T5</a:t>
            </a:r>
            <a:endParaRPr lang="en-US" dirty="0"/>
          </a:p>
        </p:txBody>
      </p:sp>
      <p:sp>
        <p:nvSpPr>
          <p:cNvPr id="24" name="Retângulo 23"/>
          <p:cNvSpPr/>
          <p:nvPr/>
        </p:nvSpPr>
        <p:spPr>
          <a:xfrm>
            <a:off x="5134122" y="3104852"/>
            <a:ext cx="237066" cy="17761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4976049" y="2788605"/>
            <a:ext cx="553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T10</a:t>
            </a:r>
            <a:endParaRPr lang="en-US" dirty="0"/>
          </a:p>
        </p:txBody>
      </p:sp>
      <p:sp>
        <p:nvSpPr>
          <p:cNvPr id="26" name="Retângulo 25"/>
          <p:cNvSpPr/>
          <p:nvPr/>
        </p:nvSpPr>
        <p:spPr>
          <a:xfrm>
            <a:off x="4300989" y="3396373"/>
            <a:ext cx="5613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412543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1809346" y="1381329"/>
            <a:ext cx="15019508" cy="4899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/>
          <p:cNvSpPr txBox="1"/>
          <p:nvPr/>
        </p:nvSpPr>
        <p:spPr>
          <a:xfrm>
            <a:off x="678138" y="257471"/>
            <a:ext cx="56244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Data Preparation</a:t>
            </a:r>
            <a:endParaRPr 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745416" y="5407464"/>
            <a:ext cx="8925154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T2: total confirmed cases 2</a:t>
            </a:r>
            <a:r>
              <a:rPr lang="en-US" sz="3600" baseline="30000" dirty="0"/>
              <a:t>nd</a:t>
            </a:r>
            <a:r>
              <a:rPr lang="en-US" sz="3600" dirty="0"/>
              <a:t> week ahead</a:t>
            </a:r>
            <a:endParaRPr lang="en-US" sz="3600" dirty="0" smtClean="0"/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2124211" y="2786496"/>
            <a:ext cx="0" cy="210396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1517425" y="2359380"/>
            <a:ext cx="1213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Today</a:t>
            </a:r>
            <a:endParaRPr lang="en-US" sz="2800" b="1" dirty="0"/>
          </a:p>
        </p:txBody>
      </p:sp>
      <p:sp>
        <p:nvSpPr>
          <p:cNvPr id="9" name="Retângulo 8"/>
          <p:cNvSpPr/>
          <p:nvPr/>
        </p:nvSpPr>
        <p:spPr>
          <a:xfrm>
            <a:off x="2297779" y="4141540"/>
            <a:ext cx="237066" cy="73949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196181" y="3796139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11" name="Retângulo 10"/>
          <p:cNvSpPr/>
          <p:nvPr/>
        </p:nvSpPr>
        <p:spPr>
          <a:xfrm>
            <a:off x="2687250" y="3563200"/>
            <a:ext cx="237066" cy="1317834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2577183" y="3220409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13" name="Retângulo 12"/>
          <p:cNvSpPr/>
          <p:nvPr/>
        </p:nvSpPr>
        <p:spPr>
          <a:xfrm>
            <a:off x="3068252" y="3104852"/>
            <a:ext cx="237066" cy="17761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2958185" y="2788605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T3</a:t>
            </a:r>
            <a:endParaRPr lang="en-US" dirty="0"/>
          </a:p>
        </p:txBody>
      </p:sp>
      <p:sp>
        <p:nvSpPr>
          <p:cNvPr id="15" name="Retângulo 14"/>
          <p:cNvSpPr/>
          <p:nvPr/>
        </p:nvSpPr>
        <p:spPr>
          <a:xfrm>
            <a:off x="3449254" y="2632835"/>
            <a:ext cx="237066" cy="22481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339187" y="2289072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T4</a:t>
            </a:r>
            <a:endParaRPr lang="en-US" dirty="0"/>
          </a:p>
        </p:txBody>
      </p:sp>
      <p:sp>
        <p:nvSpPr>
          <p:cNvPr id="17" name="Retângulo 16"/>
          <p:cNvSpPr/>
          <p:nvPr/>
        </p:nvSpPr>
        <p:spPr>
          <a:xfrm>
            <a:off x="3830254" y="2315334"/>
            <a:ext cx="237066" cy="25657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720187" y="1975804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T5</a:t>
            </a:r>
            <a:endParaRPr lang="en-US" dirty="0"/>
          </a:p>
        </p:txBody>
      </p:sp>
      <p:sp>
        <p:nvSpPr>
          <p:cNvPr id="19" name="Retângulo 18"/>
          <p:cNvSpPr/>
          <p:nvPr/>
        </p:nvSpPr>
        <p:spPr>
          <a:xfrm>
            <a:off x="5134122" y="3104852"/>
            <a:ext cx="237066" cy="17761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4976049" y="2788605"/>
            <a:ext cx="553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T10</a:t>
            </a:r>
            <a:endParaRPr lang="en-US" dirty="0"/>
          </a:p>
        </p:txBody>
      </p:sp>
      <p:sp>
        <p:nvSpPr>
          <p:cNvPr id="21" name="Retângulo 20"/>
          <p:cNvSpPr/>
          <p:nvPr/>
        </p:nvSpPr>
        <p:spPr>
          <a:xfrm>
            <a:off x="4300989" y="3396373"/>
            <a:ext cx="5613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76476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1809346" y="1381329"/>
            <a:ext cx="15019508" cy="4899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/>
          <p:cNvSpPr txBox="1"/>
          <p:nvPr/>
        </p:nvSpPr>
        <p:spPr>
          <a:xfrm>
            <a:off x="678138" y="257471"/>
            <a:ext cx="56244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Data Preparation</a:t>
            </a:r>
            <a:endParaRPr 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745416" y="5407464"/>
            <a:ext cx="8925154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T3: total confirmed cases 3</a:t>
            </a:r>
            <a:r>
              <a:rPr lang="en-US" sz="3600" baseline="30000" dirty="0"/>
              <a:t>rd</a:t>
            </a:r>
            <a:r>
              <a:rPr lang="en-US" sz="3600" dirty="0"/>
              <a:t> week ahead</a:t>
            </a:r>
            <a:endParaRPr lang="en-US" sz="3600" dirty="0" smtClean="0"/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2124211" y="2786496"/>
            <a:ext cx="0" cy="210396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1517425" y="2359380"/>
            <a:ext cx="1213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Today</a:t>
            </a:r>
            <a:endParaRPr lang="en-US" sz="2800" b="1" dirty="0"/>
          </a:p>
        </p:txBody>
      </p:sp>
      <p:sp>
        <p:nvSpPr>
          <p:cNvPr id="9" name="Retângulo 8"/>
          <p:cNvSpPr/>
          <p:nvPr/>
        </p:nvSpPr>
        <p:spPr>
          <a:xfrm>
            <a:off x="2297779" y="4141540"/>
            <a:ext cx="237066" cy="73949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196181" y="3796139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11" name="Retângulo 10"/>
          <p:cNvSpPr/>
          <p:nvPr/>
        </p:nvSpPr>
        <p:spPr>
          <a:xfrm>
            <a:off x="2687250" y="3563200"/>
            <a:ext cx="237066" cy="131783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2577183" y="3220409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13" name="Retângulo 12"/>
          <p:cNvSpPr/>
          <p:nvPr/>
        </p:nvSpPr>
        <p:spPr>
          <a:xfrm>
            <a:off x="3068252" y="3104852"/>
            <a:ext cx="237066" cy="1776182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ângulo 13"/>
          <p:cNvSpPr/>
          <p:nvPr/>
        </p:nvSpPr>
        <p:spPr>
          <a:xfrm>
            <a:off x="2958185" y="2788605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T3</a:t>
            </a:r>
            <a:endParaRPr lang="en-US" dirty="0"/>
          </a:p>
        </p:txBody>
      </p:sp>
      <p:sp>
        <p:nvSpPr>
          <p:cNvPr id="15" name="Retângulo 14"/>
          <p:cNvSpPr/>
          <p:nvPr/>
        </p:nvSpPr>
        <p:spPr>
          <a:xfrm>
            <a:off x="3449254" y="2632835"/>
            <a:ext cx="237066" cy="22481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339187" y="2289072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T4</a:t>
            </a:r>
            <a:endParaRPr lang="en-US" dirty="0"/>
          </a:p>
        </p:txBody>
      </p:sp>
      <p:sp>
        <p:nvSpPr>
          <p:cNvPr id="17" name="Retângulo 16"/>
          <p:cNvSpPr/>
          <p:nvPr/>
        </p:nvSpPr>
        <p:spPr>
          <a:xfrm>
            <a:off x="3830254" y="2315334"/>
            <a:ext cx="237066" cy="25657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720187" y="1975804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T5</a:t>
            </a:r>
            <a:endParaRPr lang="en-US" dirty="0"/>
          </a:p>
        </p:txBody>
      </p:sp>
      <p:sp>
        <p:nvSpPr>
          <p:cNvPr id="19" name="Retângulo 18"/>
          <p:cNvSpPr/>
          <p:nvPr/>
        </p:nvSpPr>
        <p:spPr>
          <a:xfrm>
            <a:off x="5134122" y="3104852"/>
            <a:ext cx="237066" cy="17761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4976049" y="2788605"/>
            <a:ext cx="553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T10</a:t>
            </a:r>
            <a:endParaRPr lang="en-US" dirty="0"/>
          </a:p>
        </p:txBody>
      </p:sp>
      <p:sp>
        <p:nvSpPr>
          <p:cNvPr id="21" name="Retângulo 20"/>
          <p:cNvSpPr/>
          <p:nvPr/>
        </p:nvSpPr>
        <p:spPr>
          <a:xfrm>
            <a:off x="4300989" y="3396373"/>
            <a:ext cx="5613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75820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1809346" y="1381329"/>
            <a:ext cx="15019508" cy="4899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/>
          <p:cNvSpPr txBox="1"/>
          <p:nvPr/>
        </p:nvSpPr>
        <p:spPr>
          <a:xfrm>
            <a:off x="678138" y="257471"/>
            <a:ext cx="56244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Data Preparation</a:t>
            </a:r>
            <a:endParaRPr 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745416" y="5407464"/>
            <a:ext cx="8925154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T10: total confirmed cases 10</a:t>
            </a:r>
            <a:r>
              <a:rPr lang="en-US" sz="3600" baseline="30000" dirty="0"/>
              <a:t>th</a:t>
            </a:r>
            <a:r>
              <a:rPr lang="en-US" sz="3600" dirty="0"/>
              <a:t> week ahead.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2124211" y="2786496"/>
            <a:ext cx="0" cy="210396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1517425" y="2359380"/>
            <a:ext cx="1213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Today</a:t>
            </a:r>
            <a:endParaRPr lang="en-US" sz="2800" b="1" dirty="0"/>
          </a:p>
        </p:txBody>
      </p:sp>
      <p:sp>
        <p:nvSpPr>
          <p:cNvPr id="9" name="Retângulo 8"/>
          <p:cNvSpPr/>
          <p:nvPr/>
        </p:nvSpPr>
        <p:spPr>
          <a:xfrm>
            <a:off x="2297779" y="4141540"/>
            <a:ext cx="237066" cy="73949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196181" y="3796139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11" name="Retângulo 10"/>
          <p:cNvSpPr/>
          <p:nvPr/>
        </p:nvSpPr>
        <p:spPr>
          <a:xfrm>
            <a:off x="2687250" y="3563200"/>
            <a:ext cx="237066" cy="131783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2577183" y="3220409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13" name="Retângulo 12"/>
          <p:cNvSpPr/>
          <p:nvPr/>
        </p:nvSpPr>
        <p:spPr>
          <a:xfrm>
            <a:off x="3068252" y="3104852"/>
            <a:ext cx="237066" cy="17761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ângulo 13"/>
          <p:cNvSpPr/>
          <p:nvPr/>
        </p:nvSpPr>
        <p:spPr>
          <a:xfrm>
            <a:off x="2958185" y="2788605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T3</a:t>
            </a:r>
            <a:endParaRPr lang="en-US" dirty="0"/>
          </a:p>
        </p:txBody>
      </p:sp>
      <p:sp>
        <p:nvSpPr>
          <p:cNvPr id="15" name="Retângulo 14"/>
          <p:cNvSpPr/>
          <p:nvPr/>
        </p:nvSpPr>
        <p:spPr>
          <a:xfrm>
            <a:off x="3449254" y="2632835"/>
            <a:ext cx="237066" cy="22481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339187" y="2289072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T4</a:t>
            </a:r>
            <a:endParaRPr lang="en-US" dirty="0"/>
          </a:p>
        </p:txBody>
      </p:sp>
      <p:sp>
        <p:nvSpPr>
          <p:cNvPr id="17" name="Retângulo 16"/>
          <p:cNvSpPr/>
          <p:nvPr/>
        </p:nvSpPr>
        <p:spPr>
          <a:xfrm>
            <a:off x="3830254" y="2315334"/>
            <a:ext cx="237066" cy="25657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720187" y="1975804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T5</a:t>
            </a:r>
            <a:endParaRPr lang="en-US" dirty="0"/>
          </a:p>
        </p:txBody>
      </p:sp>
      <p:sp>
        <p:nvSpPr>
          <p:cNvPr id="19" name="Retângulo 18"/>
          <p:cNvSpPr/>
          <p:nvPr/>
        </p:nvSpPr>
        <p:spPr>
          <a:xfrm>
            <a:off x="5134122" y="3104852"/>
            <a:ext cx="237066" cy="1776182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ângulo 19"/>
          <p:cNvSpPr/>
          <p:nvPr/>
        </p:nvSpPr>
        <p:spPr>
          <a:xfrm>
            <a:off x="4976049" y="2788605"/>
            <a:ext cx="553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T10</a:t>
            </a:r>
            <a:endParaRPr lang="en-US" dirty="0"/>
          </a:p>
        </p:txBody>
      </p:sp>
      <p:sp>
        <p:nvSpPr>
          <p:cNvPr id="21" name="Retângulo 20"/>
          <p:cNvSpPr/>
          <p:nvPr/>
        </p:nvSpPr>
        <p:spPr>
          <a:xfrm>
            <a:off x="4300989" y="3396373"/>
            <a:ext cx="5613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03211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/>
          <p:cNvSpPr/>
          <p:nvPr/>
        </p:nvSpPr>
        <p:spPr>
          <a:xfrm>
            <a:off x="-1809346" y="1381329"/>
            <a:ext cx="15019508" cy="4899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/>
          <p:cNvSpPr txBox="1"/>
          <p:nvPr/>
        </p:nvSpPr>
        <p:spPr>
          <a:xfrm>
            <a:off x="678138" y="257471"/>
            <a:ext cx="56244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Data Preparation</a:t>
            </a:r>
            <a:endParaRPr 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2124211" y="2786496"/>
            <a:ext cx="0" cy="210396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1517425" y="2359380"/>
            <a:ext cx="1213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Today</a:t>
            </a:r>
            <a:endParaRPr lang="en-US" sz="2800" b="1" dirty="0"/>
          </a:p>
        </p:txBody>
      </p:sp>
      <p:sp>
        <p:nvSpPr>
          <p:cNvPr id="9" name="Retângulo 8"/>
          <p:cNvSpPr/>
          <p:nvPr/>
        </p:nvSpPr>
        <p:spPr>
          <a:xfrm>
            <a:off x="2297779" y="4141540"/>
            <a:ext cx="237066" cy="73949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196181" y="3796139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11" name="Retângulo 10"/>
          <p:cNvSpPr/>
          <p:nvPr/>
        </p:nvSpPr>
        <p:spPr>
          <a:xfrm>
            <a:off x="2687250" y="3563200"/>
            <a:ext cx="237066" cy="131783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2577183" y="3220409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13" name="Retângulo 12"/>
          <p:cNvSpPr/>
          <p:nvPr/>
        </p:nvSpPr>
        <p:spPr>
          <a:xfrm>
            <a:off x="3068252" y="3104852"/>
            <a:ext cx="237066" cy="17761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ângulo 13"/>
          <p:cNvSpPr/>
          <p:nvPr/>
        </p:nvSpPr>
        <p:spPr>
          <a:xfrm>
            <a:off x="2958185" y="2788605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T3</a:t>
            </a:r>
            <a:endParaRPr lang="en-US" dirty="0"/>
          </a:p>
        </p:txBody>
      </p:sp>
      <p:sp>
        <p:nvSpPr>
          <p:cNvPr id="15" name="Retângulo 14"/>
          <p:cNvSpPr/>
          <p:nvPr/>
        </p:nvSpPr>
        <p:spPr>
          <a:xfrm>
            <a:off x="3449254" y="2632835"/>
            <a:ext cx="237066" cy="22481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339187" y="2289072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T4</a:t>
            </a:r>
            <a:endParaRPr lang="en-US" dirty="0"/>
          </a:p>
        </p:txBody>
      </p:sp>
      <p:sp>
        <p:nvSpPr>
          <p:cNvPr id="17" name="Retângulo 16"/>
          <p:cNvSpPr/>
          <p:nvPr/>
        </p:nvSpPr>
        <p:spPr>
          <a:xfrm>
            <a:off x="3830254" y="2315334"/>
            <a:ext cx="237066" cy="25657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720187" y="1975804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T5</a:t>
            </a:r>
            <a:endParaRPr lang="en-US" dirty="0"/>
          </a:p>
        </p:txBody>
      </p:sp>
      <p:sp>
        <p:nvSpPr>
          <p:cNvPr id="19" name="Retângulo 18"/>
          <p:cNvSpPr/>
          <p:nvPr/>
        </p:nvSpPr>
        <p:spPr>
          <a:xfrm>
            <a:off x="5134122" y="3104852"/>
            <a:ext cx="237066" cy="17761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ângulo 19"/>
          <p:cNvSpPr/>
          <p:nvPr/>
        </p:nvSpPr>
        <p:spPr>
          <a:xfrm>
            <a:off x="4976049" y="2788605"/>
            <a:ext cx="553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T10</a:t>
            </a:r>
            <a:endParaRPr lang="en-US" dirty="0"/>
          </a:p>
        </p:txBody>
      </p:sp>
      <p:sp>
        <p:nvSpPr>
          <p:cNvPr id="21" name="Retângulo 20"/>
          <p:cNvSpPr/>
          <p:nvPr/>
        </p:nvSpPr>
        <p:spPr>
          <a:xfrm>
            <a:off x="4300989" y="3396373"/>
            <a:ext cx="5613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1987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374" y="-301048"/>
            <a:ext cx="12464374" cy="730056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116660" y="285928"/>
            <a:ext cx="2063188" cy="8309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/>
              <a:t>Team</a:t>
            </a:r>
            <a:endParaRPr lang="en-US" sz="4800" b="1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84" y="1491716"/>
            <a:ext cx="2102049" cy="210204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84" y="4191332"/>
            <a:ext cx="2290683" cy="2290683"/>
          </a:xfrm>
          <a:prstGeom prst="rect">
            <a:avLst/>
          </a:prstGeom>
        </p:spPr>
      </p:pic>
      <p:grpSp>
        <p:nvGrpSpPr>
          <p:cNvPr id="20" name="Grupo 19"/>
          <p:cNvGrpSpPr/>
          <p:nvPr/>
        </p:nvGrpSpPr>
        <p:grpSpPr>
          <a:xfrm>
            <a:off x="6310067" y="1277706"/>
            <a:ext cx="2153000" cy="5580733"/>
            <a:chOff x="13761449" y="1530626"/>
            <a:chExt cx="2153000" cy="5580733"/>
          </a:xfrm>
        </p:grpSpPr>
        <p:sp>
          <p:nvSpPr>
            <p:cNvPr id="19" name="Retângulo 18"/>
            <p:cNvSpPr/>
            <p:nvPr/>
          </p:nvSpPr>
          <p:spPr>
            <a:xfrm>
              <a:off x="13761449" y="4474478"/>
              <a:ext cx="2153000" cy="26368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6">
              <a:grayscl/>
            </a:blip>
            <a:stretch>
              <a:fillRect/>
            </a:stretch>
          </p:blipFill>
          <p:spPr>
            <a:xfrm>
              <a:off x="14082102" y="4630118"/>
              <a:ext cx="1547829" cy="2286243"/>
            </a:xfrm>
            <a:prstGeom prst="rect">
              <a:avLst/>
            </a:prstGeom>
          </p:spPr>
        </p:pic>
        <p:pic>
          <p:nvPicPr>
            <p:cNvPr id="2070" name="Picture 22" descr="Equipe – LARIISA Saúde Digita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1449" y="1530626"/>
              <a:ext cx="2153000" cy="2636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etângulo 20"/>
          <p:cNvSpPr/>
          <p:nvPr/>
        </p:nvSpPr>
        <p:spPr>
          <a:xfrm>
            <a:off x="2989635" y="4867751"/>
            <a:ext cx="31721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NimbusRomNo9L-Regu"/>
              </a:rPr>
              <a:t>Samuel Albuquerque</a:t>
            </a:r>
          </a:p>
          <a:p>
            <a:r>
              <a:rPr lang="en-US" dirty="0" err="1" smtClean="0">
                <a:latin typeface="NimbusRomNo9L-Regu"/>
              </a:rPr>
              <a:t>Ecole</a:t>
            </a:r>
            <a:r>
              <a:rPr lang="en-US" dirty="0" smtClean="0">
                <a:latin typeface="NimbusRomNo9L-Regu"/>
              </a:rPr>
              <a:t> </a:t>
            </a:r>
            <a:r>
              <a:rPr lang="en-US" dirty="0" err="1">
                <a:latin typeface="NimbusRomNo9L-Regu"/>
              </a:rPr>
              <a:t>Polytechnique</a:t>
            </a:r>
            <a:endParaRPr lang="en-US" dirty="0">
              <a:latin typeface="NimbusRomNo9L-Regu"/>
            </a:endParaRPr>
          </a:p>
          <a:p>
            <a:r>
              <a:rPr lang="en-US" dirty="0" err="1">
                <a:latin typeface="NimbusRomNo9L-Regu"/>
              </a:rPr>
              <a:t>Palaiseau</a:t>
            </a:r>
            <a:r>
              <a:rPr lang="en-US" dirty="0">
                <a:latin typeface="NimbusRomNo9L-Regu"/>
              </a:rPr>
              <a:t>, France</a:t>
            </a:r>
            <a:endParaRPr lang="en-US" dirty="0"/>
          </a:p>
        </p:txBody>
      </p:sp>
      <p:sp>
        <p:nvSpPr>
          <p:cNvPr id="22" name="Retângulo 21"/>
          <p:cNvSpPr/>
          <p:nvPr/>
        </p:nvSpPr>
        <p:spPr>
          <a:xfrm>
            <a:off x="8728954" y="200413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latin typeface="NimbusRomNo9L-Regu"/>
              </a:rPr>
              <a:t>Raimundo</a:t>
            </a:r>
            <a:r>
              <a:rPr lang="en-US" sz="2400" dirty="0">
                <a:latin typeface="NimbusRomNo9L-Regu"/>
              </a:rPr>
              <a:t> </a:t>
            </a:r>
            <a:r>
              <a:rPr lang="en-US" sz="2400" dirty="0" smtClean="0">
                <a:latin typeface="NimbusRomNo9L-Regu"/>
              </a:rPr>
              <a:t>Valter</a:t>
            </a:r>
          </a:p>
          <a:p>
            <a:r>
              <a:rPr lang="en-US" dirty="0" smtClean="0">
                <a:latin typeface="NimbusRomNo9L-Regu"/>
              </a:rPr>
              <a:t>Computer </a:t>
            </a:r>
            <a:r>
              <a:rPr lang="en-US" dirty="0">
                <a:latin typeface="NimbusRomNo9L-Regu"/>
              </a:rPr>
              <a:t>Science Dept., IFCE</a:t>
            </a:r>
          </a:p>
          <a:p>
            <a:r>
              <a:rPr lang="en-US" dirty="0" err="1">
                <a:latin typeface="NimbusRomNo9L-Regu"/>
              </a:rPr>
              <a:t>Aracati</a:t>
            </a:r>
            <a:r>
              <a:rPr lang="en-US" dirty="0">
                <a:latin typeface="NimbusRomNo9L-Regu"/>
              </a:rPr>
              <a:t>, Brazil</a:t>
            </a:r>
            <a:endParaRPr lang="en-US" sz="2400" dirty="0"/>
          </a:p>
        </p:txBody>
      </p:sp>
      <p:sp>
        <p:nvSpPr>
          <p:cNvPr id="23" name="Retângulo 22"/>
          <p:cNvSpPr/>
          <p:nvPr/>
        </p:nvSpPr>
        <p:spPr>
          <a:xfrm>
            <a:off x="2736715" y="2036111"/>
            <a:ext cx="37549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NimbusRomNo9L-Regu"/>
              </a:rPr>
              <a:t>Flávio</a:t>
            </a:r>
            <a:r>
              <a:rPr lang="en-US" sz="2400" dirty="0" smtClean="0">
                <a:latin typeface="NimbusRomNo9L-Regu"/>
              </a:rPr>
              <a:t> </a:t>
            </a:r>
            <a:r>
              <a:rPr lang="en-US" sz="2400" dirty="0">
                <a:latin typeface="NimbusRomNo9L-Regu"/>
              </a:rPr>
              <a:t>Cardoso,</a:t>
            </a:r>
          </a:p>
          <a:p>
            <a:r>
              <a:rPr lang="en-US" dirty="0" smtClean="0">
                <a:latin typeface="NimbusRomNo9L-Regu"/>
              </a:rPr>
              <a:t>Data </a:t>
            </a:r>
            <a:r>
              <a:rPr lang="en-US" dirty="0">
                <a:latin typeface="NimbusRomNo9L-Regu"/>
              </a:rPr>
              <a:t>Science Dept., </a:t>
            </a:r>
            <a:r>
              <a:rPr lang="en-US" dirty="0" err="1">
                <a:latin typeface="NimbusRomNo9L-Regu"/>
              </a:rPr>
              <a:t>Avicena</a:t>
            </a:r>
            <a:r>
              <a:rPr lang="en-US" sz="800" dirty="0" err="1">
                <a:latin typeface="NimbusRomNo9L-Regu"/>
              </a:rPr>
              <a:t>TM</a:t>
            </a:r>
            <a:endParaRPr lang="en-US" sz="800" dirty="0">
              <a:latin typeface="NimbusRomNo9L-Regu"/>
            </a:endParaRPr>
          </a:p>
          <a:p>
            <a:r>
              <a:rPr lang="en-US" dirty="0">
                <a:latin typeface="NimbusRomNo9L-Regu"/>
              </a:rPr>
              <a:t>Fortaleza, Brazil</a:t>
            </a:r>
            <a:endParaRPr lang="en-US" dirty="0"/>
          </a:p>
        </p:txBody>
      </p:sp>
      <p:sp>
        <p:nvSpPr>
          <p:cNvPr id="33" name="Retângulo 32"/>
          <p:cNvSpPr/>
          <p:nvPr/>
        </p:nvSpPr>
        <p:spPr>
          <a:xfrm>
            <a:off x="8728954" y="503216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NimbusRomNo9L-Regu"/>
              </a:rPr>
              <a:t>William </a:t>
            </a:r>
            <a:r>
              <a:rPr lang="en-US" sz="2400" dirty="0" err="1">
                <a:latin typeface="NimbusRomNo9L-Regu"/>
              </a:rPr>
              <a:t>Vitorino</a:t>
            </a:r>
            <a:endParaRPr lang="en-US" sz="2400" dirty="0">
              <a:latin typeface="NimbusRomNo9L-Regu"/>
            </a:endParaRPr>
          </a:p>
          <a:p>
            <a:r>
              <a:rPr lang="en-US" dirty="0">
                <a:latin typeface="NimbusRomNo9L-Regu"/>
              </a:rPr>
              <a:t>Computer Science Dept., IFCE</a:t>
            </a:r>
          </a:p>
          <a:p>
            <a:r>
              <a:rPr lang="en-US" dirty="0" err="1">
                <a:latin typeface="NimbusRomNo9L-Regu"/>
              </a:rPr>
              <a:t>Aracati</a:t>
            </a:r>
            <a:r>
              <a:rPr lang="en-US" dirty="0">
                <a:latin typeface="NimbusRomNo9L-Regu"/>
              </a:rPr>
              <a:t>, Brazil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5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1809346" y="1381329"/>
            <a:ext cx="15019508" cy="4899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/>
          <p:cNvSpPr txBox="1"/>
          <p:nvPr/>
        </p:nvSpPr>
        <p:spPr>
          <a:xfrm>
            <a:off x="678138" y="257471"/>
            <a:ext cx="56244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Data Preparation</a:t>
            </a:r>
            <a:endParaRPr 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2124211" y="2786496"/>
            <a:ext cx="0" cy="210396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1517425" y="2359380"/>
            <a:ext cx="1213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Today</a:t>
            </a:r>
            <a:endParaRPr lang="en-US" sz="2800" b="1" dirty="0"/>
          </a:p>
        </p:txBody>
      </p:sp>
      <p:sp>
        <p:nvSpPr>
          <p:cNvPr id="9" name="Retângulo 8"/>
          <p:cNvSpPr/>
          <p:nvPr/>
        </p:nvSpPr>
        <p:spPr>
          <a:xfrm>
            <a:off x="2297779" y="4141540"/>
            <a:ext cx="237066" cy="73949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196181" y="3796139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11" name="Retângulo 10"/>
          <p:cNvSpPr/>
          <p:nvPr/>
        </p:nvSpPr>
        <p:spPr>
          <a:xfrm>
            <a:off x="2687250" y="3563200"/>
            <a:ext cx="237066" cy="131783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2577183" y="3220409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13" name="Retângulo 12"/>
          <p:cNvSpPr/>
          <p:nvPr/>
        </p:nvSpPr>
        <p:spPr>
          <a:xfrm>
            <a:off x="3068252" y="3104852"/>
            <a:ext cx="237066" cy="17761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ângulo 13"/>
          <p:cNvSpPr/>
          <p:nvPr/>
        </p:nvSpPr>
        <p:spPr>
          <a:xfrm>
            <a:off x="2958185" y="2788605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T3</a:t>
            </a:r>
            <a:endParaRPr lang="en-US" dirty="0"/>
          </a:p>
        </p:txBody>
      </p:sp>
      <p:sp>
        <p:nvSpPr>
          <p:cNvPr id="15" name="Retângulo 14"/>
          <p:cNvSpPr/>
          <p:nvPr/>
        </p:nvSpPr>
        <p:spPr>
          <a:xfrm>
            <a:off x="3449254" y="2632835"/>
            <a:ext cx="237066" cy="22481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339187" y="2289072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T4</a:t>
            </a:r>
            <a:endParaRPr lang="en-US" dirty="0"/>
          </a:p>
        </p:txBody>
      </p:sp>
      <p:sp>
        <p:nvSpPr>
          <p:cNvPr id="17" name="Retângulo 16"/>
          <p:cNvSpPr/>
          <p:nvPr/>
        </p:nvSpPr>
        <p:spPr>
          <a:xfrm>
            <a:off x="3830254" y="2315334"/>
            <a:ext cx="237066" cy="25657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720187" y="1975804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T5</a:t>
            </a:r>
            <a:endParaRPr lang="en-US" dirty="0"/>
          </a:p>
        </p:txBody>
      </p:sp>
      <p:sp>
        <p:nvSpPr>
          <p:cNvPr id="19" name="Retângulo 18"/>
          <p:cNvSpPr/>
          <p:nvPr/>
        </p:nvSpPr>
        <p:spPr>
          <a:xfrm>
            <a:off x="5134122" y="3104852"/>
            <a:ext cx="237066" cy="17761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ângulo 19"/>
          <p:cNvSpPr/>
          <p:nvPr/>
        </p:nvSpPr>
        <p:spPr>
          <a:xfrm>
            <a:off x="4976049" y="2788605"/>
            <a:ext cx="553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T10</a:t>
            </a:r>
            <a:endParaRPr lang="en-US" dirty="0"/>
          </a:p>
        </p:txBody>
      </p:sp>
      <p:sp>
        <p:nvSpPr>
          <p:cNvPr id="21" name="Retângulo 20"/>
          <p:cNvSpPr/>
          <p:nvPr/>
        </p:nvSpPr>
        <p:spPr>
          <a:xfrm>
            <a:off x="4300989" y="3396373"/>
            <a:ext cx="5613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 …</a:t>
            </a:r>
          </a:p>
        </p:txBody>
      </p:sp>
      <p:sp>
        <p:nvSpPr>
          <p:cNvPr id="22" name="Forma livre 21"/>
          <p:cNvSpPr/>
          <p:nvPr/>
        </p:nvSpPr>
        <p:spPr>
          <a:xfrm>
            <a:off x="1257300" y="2070100"/>
            <a:ext cx="3403600" cy="2597312"/>
          </a:xfrm>
          <a:custGeom>
            <a:avLst/>
            <a:gdLst>
              <a:gd name="connsiteX0" fmla="*/ 0 w 7044267"/>
              <a:gd name="connsiteY0" fmla="*/ 4403407 h 4403407"/>
              <a:gd name="connsiteX1" fmla="*/ 1557867 w 7044267"/>
              <a:gd name="connsiteY1" fmla="*/ 4047807 h 4403407"/>
              <a:gd name="connsiteX2" fmla="*/ 2489200 w 7044267"/>
              <a:gd name="connsiteY2" fmla="*/ 3573674 h 4403407"/>
              <a:gd name="connsiteX3" fmla="*/ 3302000 w 7044267"/>
              <a:gd name="connsiteY3" fmla="*/ 2642340 h 4403407"/>
              <a:gd name="connsiteX4" fmla="*/ 4470400 w 7044267"/>
              <a:gd name="connsiteY4" fmla="*/ 1355407 h 4403407"/>
              <a:gd name="connsiteX5" fmla="*/ 5994400 w 7044267"/>
              <a:gd name="connsiteY5" fmla="*/ 51540 h 4403407"/>
              <a:gd name="connsiteX6" fmla="*/ 7044267 w 7044267"/>
              <a:gd name="connsiteY6" fmla="*/ 339407 h 4403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44267" h="4403407">
                <a:moveTo>
                  <a:pt x="0" y="4403407"/>
                </a:moveTo>
                <a:cubicBezTo>
                  <a:pt x="571500" y="4294751"/>
                  <a:pt x="1143001" y="4186096"/>
                  <a:pt x="1557867" y="4047807"/>
                </a:cubicBezTo>
                <a:cubicBezTo>
                  <a:pt x="1972733" y="3909518"/>
                  <a:pt x="2198511" y="3807919"/>
                  <a:pt x="2489200" y="3573674"/>
                </a:cubicBezTo>
                <a:cubicBezTo>
                  <a:pt x="2779889" y="3339429"/>
                  <a:pt x="2971800" y="3012051"/>
                  <a:pt x="3302000" y="2642340"/>
                </a:cubicBezTo>
                <a:cubicBezTo>
                  <a:pt x="3632200" y="2272629"/>
                  <a:pt x="4021667" y="1787207"/>
                  <a:pt x="4470400" y="1355407"/>
                </a:cubicBezTo>
                <a:cubicBezTo>
                  <a:pt x="4919133" y="923607"/>
                  <a:pt x="5565422" y="220873"/>
                  <a:pt x="5994400" y="51540"/>
                </a:cubicBezTo>
                <a:cubicBezTo>
                  <a:pt x="6423378" y="-117793"/>
                  <a:pt x="6807200" y="170074"/>
                  <a:pt x="7044267" y="339407"/>
                </a:cubicBezTo>
              </a:path>
            </a:pathLst>
          </a:cu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orma livre 22"/>
          <p:cNvSpPr/>
          <p:nvPr/>
        </p:nvSpPr>
        <p:spPr>
          <a:xfrm>
            <a:off x="5272418" y="3157937"/>
            <a:ext cx="1007631" cy="1145230"/>
          </a:xfrm>
          <a:custGeom>
            <a:avLst/>
            <a:gdLst>
              <a:gd name="connsiteX0" fmla="*/ 0 w 1456267"/>
              <a:gd name="connsiteY0" fmla="*/ 0 h 1862667"/>
              <a:gd name="connsiteX1" fmla="*/ 728133 w 1456267"/>
              <a:gd name="connsiteY1" fmla="*/ 1151467 h 1862667"/>
              <a:gd name="connsiteX2" fmla="*/ 1456267 w 1456267"/>
              <a:gd name="connsiteY2" fmla="*/ 1862667 h 186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6267" h="1862667">
                <a:moveTo>
                  <a:pt x="0" y="0"/>
                </a:moveTo>
                <a:cubicBezTo>
                  <a:pt x="242711" y="420511"/>
                  <a:pt x="485422" y="841022"/>
                  <a:pt x="728133" y="1151467"/>
                </a:cubicBezTo>
                <a:cubicBezTo>
                  <a:pt x="970844" y="1461912"/>
                  <a:pt x="1326445" y="1744134"/>
                  <a:pt x="1456267" y="1862667"/>
                </a:cubicBezTo>
              </a:path>
            </a:pathLst>
          </a:cu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/>
          </a:p>
        </p:txBody>
      </p:sp>
    </p:spTree>
    <p:extLst>
      <p:ext uri="{BB962C8B-B14F-4D97-AF65-F5344CB8AC3E}">
        <p14:creationId xmlns:p14="http://schemas.microsoft.com/office/powerpoint/2010/main" val="287171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ctor de seta reta 16"/>
          <p:cNvCxnSpPr/>
          <p:nvPr/>
        </p:nvCxnSpPr>
        <p:spPr>
          <a:xfrm flipV="1">
            <a:off x="6226303" y="4969565"/>
            <a:ext cx="0" cy="104177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6401285" y="5714999"/>
            <a:ext cx="368170" cy="281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ângulo 14"/>
          <p:cNvSpPr/>
          <p:nvPr/>
        </p:nvSpPr>
        <p:spPr>
          <a:xfrm>
            <a:off x="7008985" y="5714999"/>
            <a:ext cx="394518" cy="281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ângulo 15"/>
          <p:cNvSpPr/>
          <p:nvPr/>
        </p:nvSpPr>
        <p:spPr>
          <a:xfrm>
            <a:off x="7626860" y="5714999"/>
            <a:ext cx="410686" cy="28195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tângulo 28"/>
          <p:cNvSpPr/>
          <p:nvPr/>
        </p:nvSpPr>
        <p:spPr>
          <a:xfrm>
            <a:off x="8260903" y="5714999"/>
            <a:ext cx="445690" cy="2988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tângulo 18"/>
          <p:cNvSpPr/>
          <p:nvPr/>
        </p:nvSpPr>
        <p:spPr>
          <a:xfrm>
            <a:off x="11270975" y="5714999"/>
            <a:ext cx="396092" cy="28195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tângulo 31"/>
          <p:cNvSpPr/>
          <p:nvPr/>
        </p:nvSpPr>
        <p:spPr>
          <a:xfrm>
            <a:off x="8929949" y="5714999"/>
            <a:ext cx="368169" cy="2988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Rain PNG Image - Rain Transparent Free Download | Love background images,  Rain,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64" y="1406487"/>
            <a:ext cx="2500787" cy="22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Small Single Cloud PNG Image | Clouds, Png images, Sky photosho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14" y="765639"/>
            <a:ext cx="3347353" cy="13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Download Thermometer Category Png, Clipart and Icons | FreePngClip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886" y="1996472"/>
            <a:ext cx="908998" cy="90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0808" y="1772392"/>
            <a:ext cx="762106" cy="1486107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2914" y="1872417"/>
            <a:ext cx="767034" cy="1399319"/>
          </a:xfrm>
          <a:prstGeom prst="rect">
            <a:avLst/>
          </a:prstGeom>
        </p:spPr>
      </p:pic>
      <p:pic>
        <p:nvPicPr>
          <p:cNvPr id="36" name="Picture 6" descr="Evaporation - Free nature ic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645" y="2915043"/>
            <a:ext cx="936303" cy="9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742" y="1983923"/>
            <a:ext cx="1098940" cy="1098940"/>
          </a:xfrm>
          <a:prstGeom prst="rect">
            <a:avLst/>
          </a:prstGeom>
        </p:spPr>
      </p:pic>
      <p:sp>
        <p:nvSpPr>
          <p:cNvPr id="42" name="Retângulo 41"/>
          <p:cNvSpPr/>
          <p:nvPr/>
        </p:nvSpPr>
        <p:spPr>
          <a:xfrm>
            <a:off x="5092753" y="5715000"/>
            <a:ext cx="382265" cy="2819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tângulo 42"/>
          <p:cNvSpPr/>
          <p:nvPr/>
        </p:nvSpPr>
        <p:spPr>
          <a:xfrm>
            <a:off x="5740894" y="5715000"/>
            <a:ext cx="394515" cy="2819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2983681" y="6011335"/>
            <a:ext cx="2436882" cy="668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 err="1" smtClean="0"/>
              <a:t>Confirmed</a:t>
            </a:r>
            <a:endParaRPr lang="en-US" sz="3600" dirty="0"/>
          </a:p>
        </p:txBody>
      </p:sp>
      <p:sp>
        <p:nvSpPr>
          <p:cNvPr id="41" name="Retângulo 40"/>
          <p:cNvSpPr/>
          <p:nvPr/>
        </p:nvSpPr>
        <p:spPr>
          <a:xfrm>
            <a:off x="6703916" y="6080847"/>
            <a:ext cx="4762054" cy="668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 smtClean="0"/>
              <a:t>...</a:t>
            </a:r>
            <a:r>
              <a:rPr lang="pt-BR" sz="3600" dirty="0" err="1" smtClean="0"/>
              <a:t>to</a:t>
            </a:r>
            <a:r>
              <a:rPr lang="pt-BR" sz="3600" dirty="0" smtClean="0"/>
              <a:t> </a:t>
            </a:r>
            <a:r>
              <a:rPr lang="pt-BR" sz="3600" dirty="0" err="1" smtClean="0"/>
              <a:t>be</a:t>
            </a:r>
            <a:r>
              <a:rPr lang="pt-BR" sz="3600" dirty="0" smtClean="0"/>
              <a:t> </a:t>
            </a:r>
            <a:r>
              <a:rPr lang="pt-BR" sz="3600" dirty="0" err="1" smtClean="0"/>
              <a:t>confirmed</a:t>
            </a:r>
            <a:endParaRPr lang="en-US" sz="3600" dirty="0"/>
          </a:p>
        </p:txBody>
      </p:sp>
      <p:sp>
        <p:nvSpPr>
          <p:cNvPr id="44" name="Retângulo 43"/>
          <p:cNvSpPr/>
          <p:nvPr/>
        </p:nvSpPr>
        <p:spPr>
          <a:xfrm>
            <a:off x="6323192" y="5214259"/>
            <a:ext cx="760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</a:t>
            </a:r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45" name="Retângulo 44"/>
          <p:cNvSpPr/>
          <p:nvPr/>
        </p:nvSpPr>
        <p:spPr>
          <a:xfrm>
            <a:off x="6957239" y="5214259"/>
            <a:ext cx="760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</a:t>
            </a:r>
            <a:r>
              <a:rPr lang="en-US" sz="2800" dirty="0" smtClean="0"/>
              <a:t>2</a:t>
            </a:r>
            <a:endParaRPr lang="en-US" sz="2800" dirty="0"/>
          </a:p>
        </p:txBody>
      </p:sp>
      <p:sp>
        <p:nvSpPr>
          <p:cNvPr id="46" name="Retângulo 45"/>
          <p:cNvSpPr/>
          <p:nvPr/>
        </p:nvSpPr>
        <p:spPr>
          <a:xfrm>
            <a:off x="7591282" y="5214259"/>
            <a:ext cx="760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</a:t>
            </a:r>
            <a:r>
              <a:rPr lang="en-US" sz="2800" dirty="0" smtClean="0"/>
              <a:t>3</a:t>
            </a:r>
            <a:endParaRPr lang="en-US" sz="2800" dirty="0"/>
          </a:p>
        </p:txBody>
      </p:sp>
      <p:sp>
        <p:nvSpPr>
          <p:cNvPr id="47" name="Retângulo 46"/>
          <p:cNvSpPr/>
          <p:nvPr/>
        </p:nvSpPr>
        <p:spPr>
          <a:xfrm>
            <a:off x="8251679" y="5214259"/>
            <a:ext cx="760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</a:t>
            </a:r>
            <a:r>
              <a:rPr lang="en-US" sz="2800" dirty="0" smtClean="0"/>
              <a:t>4</a:t>
            </a:r>
            <a:endParaRPr lang="en-US" sz="2800" dirty="0"/>
          </a:p>
        </p:txBody>
      </p:sp>
      <p:sp>
        <p:nvSpPr>
          <p:cNvPr id="48" name="Retângulo 47"/>
          <p:cNvSpPr/>
          <p:nvPr/>
        </p:nvSpPr>
        <p:spPr>
          <a:xfrm>
            <a:off x="10989135" y="5239741"/>
            <a:ext cx="920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</a:t>
            </a:r>
            <a:r>
              <a:rPr lang="en-US" sz="2800" dirty="0" smtClean="0"/>
              <a:t>10</a:t>
            </a:r>
            <a:endParaRPr lang="en-US" sz="2800" dirty="0"/>
          </a:p>
        </p:txBody>
      </p:sp>
      <p:sp>
        <p:nvSpPr>
          <p:cNvPr id="49" name="Retângulo 48"/>
          <p:cNvSpPr/>
          <p:nvPr/>
        </p:nvSpPr>
        <p:spPr>
          <a:xfrm>
            <a:off x="8878207" y="5214259"/>
            <a:ext cx="760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</a:t>
            </a:r>
            <a:r>
              <a:rPr lang="en-US" sz="2800" dirty="0" smtClean="0"/>
              <a:t>5</a:t>
            </a:r>
            <a:endParaRPr lang="en-US" sz="2800" dirty="0"/>
          </a:p>
        </p:txBody>
      </p:sp>
      <p:sp>
        <p:nvSpPr>
          <p:cNvPr id="50" name="Retângulo 49"/>
          <p:cNvSpPr/>
          <p:nvPr/>
        </p:nvSpPr>
        <p:spPr>
          <a:xfrm>
            <a:off x="5467636" y="4202777"/>
            <a:ext cx="1517336" cy="1452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 err="1" smtClean="0"/>
              <a:t>Today</a:t>
            </a:r>
            <a:endParaRPr lang="en-US" sz="3600" dirty="0"/>
          </a:p>
        </p:txBody>
      </p:sp>
      <p:cxnSp>
        <p:nvCxnSpPr>
          <p:cNvPr id="6" name="Conector reto 5"/>
          <p:cNvCxnSpPr/>
          <p:nvPr/>
        </p:nvCxnSpPr>
        <p:spPr>
          <a:xfrm>
            <a:off x="3995530" y="5655175"/>
            <a:ext cx="7914236" cy="59824"/>
          </a:xfrm>
          <a:prstGeom prst="lin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tângulo 30"/>
          <p:cNvSpPr/>
          <p:nvPr/>
        </p:nvSpPr>
        <p:spPr>
          <a:xfrm>
            <a:off x="9928313" y="5303063"/>
            <a:ext cx="57566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dirty="0" smtClean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399954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ctor de seta reta 16"/>
          <p:cNvCxnSpPr/>
          <p:nvPr/>
        </p:nvCxnSpPr>
        <p:spPr>
          <a:xfrm flipV="1">
            <a:off x="6226303" y="4969565"/>
            <a:ext cx="0" cy="104177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6401285" y="5714999"/>
            <a:ext cx="368170" cy="281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ângulo 14"/>
          <p:cNvSpPr/>
          <p:nvPr/>
        </p:nvSpPr>
        <p:spPr>
          <a:xfrm>
            <a:off x="7008985" y="5714999"/>
            <a:ext cx="394518" cy="281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ângulo 15"/>
          <p:cNvSpPr/>
          <p:nvPr/>
        </p:nvSpPr>
        <p:spPr>
          <a:xfrm>
            <a:off x="7626860" y="5714999"/>
            <a:ext cx="410686" cy="28195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tângulo 28"/>
          <p:cNvSpPr/>
          <p:nvPr/>
        </p:nvSpPr>
        <p:spPr>
          <a:xfrm>
            <a:off x="8260903" y="5714999"/>
            <a:ext cx="445690" cy="2988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tângulo 18"/>
          <p:cNvSpPr/>
          <p:nvPr/>
        </p:nvSpPr>
        <p:spPr>
          <a:xfrm>
            <a:off x="11310729" y="4885700"/>
            <a:ext cx="356337" cy="11112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tângulo 31"/>
          <p:cNvSpPr/>
          <p:nvPr/>
        </p:nvSpPr>
        <p:spPr>
          <a:xfrm>
            <a:off x="8929949" y="5714999"/>
            <a:ext cx="368169" cy="2988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Rain PNG Image - Rain Transparent Free Download | Love background images,  Rain,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64" y="1406487"/>
            <a:ext cx="2500787" cy="22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Small Single Cloud PNG Image | Clouds, Png images, Sky photosho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14" y="765639"/>
            <a:ext cx="3347353" cy="13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Download Thermometer Category Png, Clipart and Icons | FreePngClip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886" y="1996472"/>
            <a:ext cx="908998" cy="90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0808" y="1772392"/>
            <a:ext cx="762106" cy="1486107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2914" y="1872417"/>
            <a:ext cx="767034" cy="1399319"/>
          </a:xfrm>
          <a:prstGeom prst="rect">
            <a:avLst/>
          </a:prstGeom>
        </p:spPr>
      </p:pic>
      <p:pic>
        <p:nvPicPr>
          <p:cNvPr id="36" name="Picture 6" descr="Evaporation - Free nature ic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645" y="2915043"/>
            <a:ext cx="936303" cy="9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742" y="1983923"/>
            <a:ext cx="1098940" cy="1098940"/>
          </a:xfrm>
          <a:prstGeom prst="rect">
            <a:avLst/>
          </a:prstGeom>
        </p:spPr>
      </p:pic>
      <p:sp>
        <p:nvSpPr>
          <p:cNvPr id="42" name="Retângulo 41"/>
          <p:cNvSpPr/>
          <p:nvPr/>
        </p:nvSpPr>
        <p:spPr>
          <a:xfrm>
            <a:off x="5092753" y="5715000"/>
            <a:ext cx="382265" cy="2819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tângulo 42"/>
          <p:cNvSpPr/>
          <p:nvPr/>
        </p:nvSpPr>
        <p:spPr>
          <a:xfrm>
            <a:off x="5740894" y="5715000"/>
            <a:ext cx="394515" cy="2819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2983681" y="6011335"/>
            <a:ext cx="2436882" cy="668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 err="1" smtClean="0"/>
              <a:t>Confirmed</a:t>
            </a:r>
            <a:endParaRPr lang="en-US" sz="3600" dirty="0"/>
          </a:p>
        </p:txBody>
      </p:sp>
      <p:sp>
        <p:nvSpPr>
          <p:cNvPr id="41" name="Retângulo 40"/>
          <p:cNvSpPr/>
          <p:nvPr/>
        </p:nvSpPr>
        <p:spPr>
          <a:xfrm>
            <a:off x="6703916" y="6080847"/>
            <a:ext cx="4762054" cy="668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 smtClean="0"/>
              <a:t>...</a:t>
            </a:r>
            <a:r>
              <a:rPr lang="pt-BR" sz="3600" dirty="0" err="1" smtClean="0"/>
              <a:t>to</a:t>
            </a:r>
            <a:r>
              <a:rPr lang="pt-BR" sz="3600" dirty="0" smtClean="0"/>
              <a:t> </a:t>
            </a:r>
            <a:r>
              <a:rPr lang="pt-BR" sz="3600" dirty="0" err="1" smtClean="0"/>
              <a:t>be</a:t>
            </a:r>
            <a:r>
              <a:rPr lang="pt-BR" sz="3600" dirty="0" smtClean="0"/>
              <a:t> </a:t>
            </a:r>
            <a:r>
              <a:rPr lang="pt-BR" sz="3600" dirty="0" err="1" smtClean="0"/>
              <a:t>confirmed</a:t>
            </a:r>
            <a:endParaRPr lang="en-US" sz="3600" dirty="0"/>
          </a:p>
        </p:txBody>
      </p:sp>
      <p:sp>
        <p:nvSpPr>
          <p:cNvPr id="44" name="Retângulo 43"/>
          <p:cNvSpPr/>
          <p:nvPr/>
        </p:nvSpPr>
        <p:spPr>
          <a:xfrm>
            <a:off x="6323192" y="5214259"/>
            <a:ext cx="760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</a:t>
            </a:r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45" name="Retângulo 44"/>
          <p:cNvSpPr/>
          <p:nvPr/>
        </p:nvSpPr>
        <p:spPr>
          <a:xfrm>
            <a:off x="6957239" y="5214259"/>
            <a:ext cx="760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</a:t>
            </a:r>
            <a:r>
              <a:rPr lang="en-US" sz="2800" dirty="0" smtClean="0"/>
              <a:t>2</a:t>
            </a:r>
            <a:endParaRPr lang="en-US" sz="2800" dirty="0"/>
          </a:p>
        </p:txBody>
      </p:sp>
      <p:sp>
        <p:nvSpPr>
          <p:cNvPr id="46" name="Retângulo 45"/>
          <p:cNvSpPr/>
          <p:nvPr/>
        </p:nvSpPr>
        <p:spPr>
          <a:xfrm>
            <a:off x="7591282" y="5214259"/>
            <a:ext cx="760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</a:t>
            </a:r>
            <a:r>
              <a:rPr lang="en-US" sz="2800" dirty="0" smtClean="0"/>
              <a:t>3</a:t>
            </a:r>
            <a:endParaRPr lang="en-US" sz="2800" dirty="0"/>
          </a:p>
        </p:txBody>
      </p:sp>
      <p:sp>
        <p:nvSpPr>
          <p:cNvPr id="47" name="Retângulo 46"/>
          <p:cNvSpPr/>
          <p:nvPr/>
        </p:nvSpPr>
        <p:spPr>
          <a:xfrm>
            <a:off x="8251679" y="5214259"/>
            <a:ext cx="760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</a:t>
            </a:r>
            <a:r>
              <a:rPr lang="en-US" sz="2800" dirty="0" smtClean="0"/>
              <a:t>4</a:t>
            </a:r>
            <a:endParaRPr lang="en-US" sz="2800" dirty="0"/>
          </a:p>
        </p:txBody>
      </p:sp>
      <p:sp>
        <p:nvSpPr>
          <p:cNvPr id="48" name="Retângulo 47"/>
          <p:cNvSpPr/>
          <p:nvPr/>
        </p:nvSpPr>
        <p:spPr>
          <a:xfrm>
            <a:off x="10989135" y="4295524"/>
            <a:ext cx="920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</a:t>
            </a:r>
            <a:r>
              <a:rPr lang="en-US" sz="2800" dirty="0" smtClean="0"/>
              <a:t>10</a:t>
            </a:r>
            <a:endParaRPr lang="en-US" sz="2800" dirty="0"/>
          </a:p>
        </p:txBody>
      </p:sp>
      <p:sp>
        <p:nvSpPr>
          <p:cNvPr id="49" name="Retângulo 48"/>
          <p:cNvSpPr/>
          <p:nvPr/>
        </p:nvSpPr>
        <p:spPr>
          <a:xfrm>
            <a:off x="8878207" y="5214259"/>
            <a:ext cx="760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</a:t>
            </a:r>
            <a:r>
              <a:rPr lang="en-US" sz="2800" dirty="0" smtClean="0"/>
              <a:t>5</a:t>
            </a:r>
            <a:endParaRPr lang="en-US" sz="2800" dirty="0"/>
          </a:p>
        </p:txBody>
      </p:sp>
      <p:sp>
        <p:nvSpPr>
          <p:cNvPr id="50" name="Retângulo 49"/>
          <p:cNvSpPr/>
          <p:nvPr/>
        </p:nvSpPr>
        <p:spPr>
          <a:xfrm>
            <a:off x="5467636" y="4202777"/>
            <a:ext cx="1517336" cy="1452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 err="1" smtClean="0"/>
              <a:t>Today</a:t>
            </a:r>
            <a:endParaRPr lang="en-US" sz="3600" dirty="0"/>
          </a:p>
        </p:txBody>
      </p:sp>
      <p:cxnSp>
        <p:nvCxnSpPr>
          <p:cNvPr id="6" name="Conector reto 5"/>
          <p:cNvCxnSpPr/>
          <p:nvPr/>
        </p:nvCxnSpPr>
        <p:spPr>
          <a:xfrm>
            <a:off x="3995530" y="5655175"/>
            <a:ext cx="5932783" cy="66956"/>
          </a:xfrm>
          <a:prstGeom prst="lin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tângulo 30"/>
          <p:cNvSpPr/>
          <p:nvPr/>
        </p:nvSpPr>
        <p:spPr>
          <a:xfrm>
            <a:off x="9928313" y="5303063"/>
            <a:ext cx="57566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dirty="0" smtClean="0"/>
              <a:t> …</a:t>
            </a:r>
          </a:p>
        </p:txBody>
      </p:sp>
      <p:sp>
        <p:nvSpPr>
          <p:cNvPr id="30" name="Forma livre 29"/>
          <p:cNvSpPr/>
          <p:nvPr/>
        </p:nvSpPr>
        <p:spPr>
          <a:xfrm>
            <a:off x="10286163" y="4818744"/>
            <a:ext cx="1566708" cy="892795"/>
          </a:xfrm>
          <a:custGeom>
            <a:avLst/>
            <a:gdLst>
              <a:gd name="connsiteX0" fmla="*/ 0 w 7044267"/>
              <a:gd name="connsiteY0" fmla="*/ 4403407 h 4403407"/>
              <a:gd name="connsiteX1" fmla="*/ 1557867 w 7044267"/>
              <a:gd name="connsiteY1" fmla="*/ 4047807 h 4403407"/>
              <a:gd name="connsiteX2" fmla="*/ 2489200 w 7044267"/>
              <a:gd name="connsiteY2" fmla="*/ 3573674 h 4403407"/>
              <a:gd name="connsiteX3" fmla="*/ 3302000 w 7044267"/>
              <a:gd name="connsiteY3" fmla="*/ 2642340 h 4403407"/>
              <a:gd name="connsiteX4" fmla="*/ 4470400 w 7044267"/>
              <a:gd name="connsiteY4" fmla="*/ 1355407 h 4403407"/>
              <a:gd name="connsiteX5" fmla="*/ 5994400 w 7044267"/>
              <a:gd name="connsiteY5" fmla="*/ 51540 h 4403407"/>
              <a:gd name="connsiteX6" fmla="*/ 7044267 w 7044267"/>
              <a:gd name="connsiteY6" fmla="*/ 339407 h 4403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44267" h="4403407">
                <a:moveTo>
                  <a:pt x="0" y="4403407"/>
                </a:moveTo>
                <a:cubicBezTo>
                  <a:pt x="571500" y="4294751"/>
                  <a:pt x="1143001" y="4186096"/>
                  <a:pt x="1557867" y="4047807"/>
                </a:cubicBezTo>
                <a:cubicBezTo>
                  <a:pt x="1972733" y="3909518"/>
                  <a:pt x="2198511" y="3807919"/>
                  <a:pt x="2489200" y="3573674"/>
                </a:cubicBezTo>
                <a:cubicBezTo>
                  <a:pt x="2779889" y="3339429"/>
                  <a:pt x="2971800" y="3012051"/>
                  <a:pt x="3302000" y="2642340"/>
                </a:cubicBezTo>
                <a:cubicBezTo>
                  <a:pt x="3632200" y="2272629"/>
                  <a:pt x="4021667" y="1787207"/>
                  <a:pt x="4470400" y="1355407"/>
                </a:cubicBezTo>
                <a:cubicBezTo>
                  <a:pt x="4919133" y="923607"/>
                  <a:pt x="5565422" y="220873"/>
                  <a:pt x="5994400" y="51540"/>
                </a:cubicBezTo>
                <a:cubicBezTo>
                  <a:pt x="6423378" y="-117793"/>
                  <a:pt x="6807200" y="170074"/>
                  <a:pt x="7044267" y="339407"/>
                </a:cubicBezTo>
              </a:path>
            </a:pathLst>
          </a:cu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tângulo 37"/>
          <p:cNvSpPr/>
          <p:nvPr/>
        </p:nvSpPr>
        <p:spPr>
          <a:xfrm>
            <a:off x="4457753" y="5727700"/>
            <a:ext cx="382265" cy="2819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7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ctor de seta reta 16"/>
          <p:cNvCxnSpPr/>
          <p:nvPr/>
        </p:nvCxnSpPr>
        <p:spPr>
          <a:xfrm flipV="1">
            <a:off x="6226303" y="4969565"/>
            <a:ext cx="0" cy="104177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6401285" y="5714999"/>
            <a:ext cx="368170" cy="281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ângulo 14"/>
          <p:cNvSpPr/>
          <p:nvPr/>
        </p:nvSpPr>
        <p:spPr>
          <a:xfrm>
            <a:off x="7008985" y="5714999"/>
            <a:ext cx="394518" cy="281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ângulo 15"/>
          <p:cNvSpPr/>
          <p:nvPr/>
        </p:nvSpPr>
        <p:spPr>
          <a:xfrm>
            <a:off x="7626860" y="5714999"/>
            <a:ext cx="410686" cy="28195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tângulo 28"/>
          <p:cNvSpPr/>
          <p:nvPr/>
        </p:nvSpPr>
        <p:spPr>
          <a:xfrm>
            <a:off x="8260902" y="5426750"/>
            <a:ext cx="449081" cy="5871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tângulo 18"/>
          <p:cNvSpPr/>
          <p:nvPr/>
        </p:nvSpPr>
        <p:spPr>
          <a:xfrm>
            <a:off x="11310729" y="3851346"/>
            <a:ext cx="392378" cy="21456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tângulo 31"/>
          <p:cNvSpPr/>
          <p:nvPr/>
        </p:nvSpPr>
        <p:spPr>
          <a:xfrm>
            <a:off x="8929949" y="5145296"/>
            <a:ext cx="423748" cy="8685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Rain PNG Image - Rain Transparent Free Download | Love background images,  Rain,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64" y="1406487"/>
            <a:ext cx="2500787" cy="22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Small Single Cloud PNG Image | Clouds, Png images, Sky photosho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14" y="765639"/>
            <a:ext cx="3347353" cy="13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Download Thermometer Category Png, Clipart and Icons | FreePngClip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886" y="1996472"/>
            <a:ext cx="908998" cy="90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0808" y="1772392"/>
            <a:ext cx="762106" cy="1486107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2914" y="1872417"/>
            <a:ext cx="767034" cy="1399319"/>
          </a:xfrm>
          <a:prstGeom prst="rect">
            <a:avLst/>
          </a:prstGeom>
        </p:spPr>
      </p:pic>
      <p:pic>
        <p:nvPicPr>
          <p:cNvPr id="36" name="Picture 6" descr="Evaporation - Free nature ic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645" y="2915043"/>
            <a:ext cx="936303" cy="9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742" y="1983923"/>
            <a:ext cx="1098940" cy="1098940"/>
          </a:xfrm>
          <a:prstGeom prst="rect">
            <a:avLst/>
          </a:prstGeom>
        </p:spPr>
      </p:pic>
      <p:sp>
        <p:nvSpPr>
          <p:cNvPr id="40" name="Retângulo 39"/>
          <p:cNvSpPr/>
          <p:nvPr/>
        </p:nvSpPr>
        <p:spPr>
          <a:xfrm>
            <a:off x="2983681" y="6011335"/>
            <a:ext cx="2436882" cy="668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 err="1" smtClean="0"/>
              <a:t>Confirmed</a:t>
            </a:r>
            <a:endParaRPr lang="en-US" sz="3600" dirty="0"/>
          </a:p>
        </p:txBody>
      </p:sp>
      <p:sp>
        <p:nvSpPr>
          <p:cNvPr id="41" name="Retângulo 40"/>
          <p:cNvSpPr/>
          <p:nvPr/>
        </p:nvSpPr>
        <p:spPr>
          <a:xfrm>
            <a:off x="6703916" y="6080847"/>
            <a:ext cx="4762054" cy="668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 smtClean="0"/>
              <a:t>...</a:t>
            </a:r>
            <a:r>
              <a:rPr lang="pt-BR" sz="3600" dirty="0" err="1" smtClean="0"/>
              <a:t>to</a:t>
            </a:r>
            <a:r>
              <a:rPr lang="pt-BR" sz="3600" dirty="0" smtClean="0"/>
              <a:t> </a:t>
            </a:r>
            <a:r>
              <a:rPr lang="pt-BR" sz="3600" dirty="0" err="1" smtClean="0"/>
              <a:t>be</a:t>
            </a:r>
            <a:r>
              <a:rPr lang="pt-BR" sz="3600" dirty="0" smtClean="0"/>
              <a:t> </a:t>
            </a:r>
            <a:r>
              <a:rPr lang="pt-BR" sz="3600" dirty="0" err="1" smtClean="0"/>
              <a:t>confirmed</a:t>
            </a:r>
            <a:endParaRPr lang="en-US" sz="3600" dirty="0"/>
          </a:p>
        </p:txBody>
      </p:sp>
      <p:sp>
        <p:nvSpPr>
          <p:cNvPr id="44" name="Retângulo 43"/>
          <p:cNvSpPr/>
          <p:nvPr/>
        </p:nvSpPr>
        <p:spPr>
          <a:xfrm>
            <a:off x="6323192" y="5214259"/>
            <a:ext cx="760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</a:t>
            </a:r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45" name="Retângulo 44"/>
          <p:cNvSpPr/>
          <p:nvPr/>
        </p:nvSpPr>
        <p:spPr>
          <a:xfrm>
            <a:off x="6957239" y="5214259"/>
            <a:ext cx="760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</a:t>
            </a:r>
            <a:r>
              <a:rPr lang="en-US" sz="2800" dirty="0" smtClean="0"/>
              <a:t>2</a:t>
            </a:r>
            <a:endParaRPr lang="en-US" sz="2800" dirty="0"/>
          </a:p>
        </p:txBody>
      </p:sp>
      <p:sp>
        <p:nvSpPr>
          <p:cNvPr id="46" name="Retângulo 45"/>
          <p:cNvSpPr/>
          <p:nvPr/>
        </p:nvSpPr>
        <p:spPr>
          <a:xfrm>
            <a:off x="7591282" y="5214259"/>
            <a:ext cx="760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</a:t>
            </a:r>
            <a:r>
              <a:rPr lang="en-US" sz="2800" dirty="0" smtClean="0"/>
              <a:t>3</a:t>
            </a:r>
            <a:endParaRPr lang="en-US" sz="2800" dirty="0"/>
          </a:p>
        </p:txBody>
      </p:sp>
      <p:sp>
        <p:nvSpPr>
          <p:cNvPr id="47" name="Retângulo 46"/>
          <p:cNvSpPr/>
          <p:nvPr/>
        </p:nvSpPr>
        <p:spPr>
          <a:xfrm>
            <a:off x="8251679" y="4836574"/>
            <a:ext cx="760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</a:t>
            </a:r>
            <a:r>
              <a:rPr lang="en-US" sz="2800" dirty="0" smtClean="0"/>
              <a:t>4</a:t>
            </a:r>
            <a:endParaRPr lang="en-US" sz="2800" dirty="0"/>
          </a:p>
        </p:txBody>
      </p:sp>
      <p:sp>
        <p:nvSpPr>
          <p:cNvPr id="48" name="Retângulo 47"/>
          <p:cNvSpPr/>
          <p:nvPr/>
        </p:nvSpPr>
        <p:spPr>
          <a:xfrm>
            <a:off x="10989135" y="3172401"/>
            <a:ext cx="920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</a:t>
            </a:r>
            <a:r>
              <a:rPr lang="en-US" sz="2800" dirty="0" smtClean="0"/>
              <a:t>10</a:t>
            </a:r>
            <a:endParaRPr lang="en-US" sz="2800" dirty="0"/>
          </a:p>
        </p:txBody>
      </p:sp>
      <p:sp>
        <p:nvSpPr>
          <p:cNvPr id="49" name="Retângulo 48"/>
          <p:cNvSpPr/>
          <p:nvPr/>
        </p:nvSpPr>
        <p:spPr>
          <a:xfrm>
            <a:off x="8878207" y="4429067"/>
            <a:ext cx="760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</a:t>
            </a:r>
            <a:r>
              <a:rPr lang="en-US" sz="2800" dirty="0" smtClean="0"/>
              <a:t>5</a:t>
            </a:r>
            <a:endParaRPr lang="en-US" sz="2800" dirty="0"/>
          </a:p>
        </p:txBody>
      </p:sp>
      <p:sp>
        <p:nvSpPr>
          <p:cNvPr id="50" name="Retângulo 49"/>
          <p:cNvSpPr/>
          <p:nvPr/>
        </p:nvSpPr>
        <p:spPr>
          <a:xfrm>
            <a:off x="5467636" y="4202777"/>
            <a:ext cx="1517336" cy="1452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 err="1" smtClean="0"/>
              <a:t>Today</a:t>
            </a:r>
            <a:endParaRPr lang="en-US" sz="3600" dirty="0"/>
          </a:p>
        </p:txBody>
      </p:sp>
      <p:cxnSp>
        <p:nvCxnSpPr>
          <p:cNvPr id="6" name="Conector reto 5"/>
          <p:cNvCxnSpPr>
            <a:endCxn id="30" idx="0"/>
          </p:cNvCxnSpPr>
          <p:nvPr/>
        </p:nvCxnSpPr>
        <p:spPr>
          <a:xfrm>
            <a:off x="3995530" y="5655175"/>
            <a:ext cx="2898546" cy="56365"/>
          </a:xfrm>
          <a:prstGeom prst="lin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tângulo 30"/>
          <p:cNvSpPr/>
          <p:nvPr/>
        </p:nvSpPr>
        <p:spPr>
          <a:xfrm>
            <a:off x="9928313" y="5303063"/>
            <a:ext cx="57566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dirty="0" smtClean="0"/>
              <a:t> …</a:t>
            </a:r>
          </a:p>
        </p:txBody>
      </p:sp>
      <p:sp>
        <p:nvSpPr>
          <p:cNvPr id="30" name="Forma livre 29"/>
          <p:cNvSpPr/>
          <p:nvPr/>
        </p:nvSpPr>
        <p:spPr>
          <a:xfrm>
            <a:off x="6894076" y="3649626"/>
            <a:ext cx="5698801" cy="2061914"/>
          </a:xfrm>
          <a:custGeom>
            <a:avLst/>
            <a:gdLst>
              <a:gd name="connsiteX0" fmla="*/ 0 w 7044267"/>
              <a:gd name="connsiteY0" fmla="*/ 4403407 h 4403407"/>
              <a:gd name="connsiteX1" fmla="*/ 1557867 w 7044267"/>
              <a:gd name="connsiteY1" fmla="*/ 4047807 h 4403407"/>
              <a:gd name="connsiteX2" fmla="*/ 2489200 w 7044267"/>
              <a:gd name="connsiteY2" fmla="*/ 3573674 h 4403407"/>
              <a:gd name="connsiteX3" fmla="*/ 3302000 w 7044267"/>
              <a:gd name="connsiteY3" fmla="*/ 2642340 h 4403407"/>
              <a:gd name="connsiteX4" fmla="*/ 4470400 w 7044267"/>
              <a:gd name="connsiteY4" fmla="*/ 1355407 h 4403407"/>
              <a:gd name="connsiteX5" fmla="*/ 5994400 w 7044267"/>
              <a:gd name="connsiteY5" fmla="*/ 51540 h 4403407"/>
              <a:gd name="connsiteX6" fmla="*/ 7044267 w 7044267"/>
              <a:gd name="connsiteY6" fmla="*/ 339407 h 4403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44267" h="4403407">
                <a:moveTo>
                  <a:pt x="0" y="4403407"/>
                </a:moveTo>
                <a:cubicBezTo>
                  <a:pt x="571500" y="4294751"/>
                  <a:pt x="1143001" y="4186096"/>
                  <a:pt x="1557867" y="4047807"/>
                </a:cubicBezTo>
                <a:cubicBezTo>
                  <a:pt x="1972733" y="3909518"/>
                  <a:pt x="2198511" y="3807919"/>
                  <a:pt x="2489200" y="3573674"/>
                </a:cubicBezTo>
                <a:cubicBezTo>
                  <a:pt x="2779889" y="3339429"/>
                  <a:pt x="2971800" y="3012051"/>
                  <a:pt x="3302000" y="2642340"/>
                </a:cubicBezTo>
                <a:cubicBezTo>
                  <a:pt x="3632200" y="2272629"/>
                  <a:pt x="4021667" y="1787207"/>
                  <a:pt x="4470400" y="1355407"/>
                </a:cubicBezTo>
                <a:cubicBezTo>
                  <a:pt x="4919133" y="923607"/>
                  <a:pt x="5565422" y="220873"/>
                  <a:pt x="5994400" y="51540"/>
                </a:cubicBezTo>
                <a:cubicBezTo>
                  <a:pt x="6423378" y="-117793"/>
                  <a:pt x="6807200" y="170074"/>
                  <a:pt x="7044267" y="339407"/>
                </a:cubicBezTo>
              </a:path>
            </a:pathLst>
          </a:cu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ector de seta reta 32"/>
          <p:cNvCxnSpPr/>
          <p:nvPr/>
        </p:nvCxnSpPr>
        <p:spPr>
          <a:xfrm flipV="1">
            <a:off x="6226303" y="4969565"/>
            <a:ext cx="0" cy="104177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37"/>
          <p:cNvSpPr/>
          <p:nvPr/>
        </p:nvSpPr>
        <p:spPr>
          <a:xfrm>
            <a:off x="5092753" y="5715000"/>
            <a:ext cx="382265" cy="2819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tângulo 38"/>
          <p:cNvSpPr/>
          <p:nvPr/>
        </p:nvSpPr>
        <p:spPr>
          <a:xfrm>
            <a:off x="5740894" y="5715000"/>
            <a:ext cx="394515" cy="2819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4457753" y="5727700"/>
            <a:ext cx="382265" cy="2819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tângulo 52"/>
          <p:cNvSpPr/>
          <p:nvPr/>
        </p:nvSpPr>
        <p:spPr>
          <a:xfrm>
            <a:off x="3784653" y="5727700"/>
            <a:ext cx="382265" cy="2819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6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ctor de seta reta 16"/>
          <p:cNvCxnSpPr/>
          <p:nvPr/>
        </p:nvCxnSpPr>
        <p:spPr>
          <a:xfrm flipV="1">
            <a:off x="6226303" y="4969565"/>
            <a:ext cx="0" cy="104177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6401284" y="5214259"/>
            <a:ext cx="383247" cy="7826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ângulo 14"/>
          <p:cNvSpPr/>
          <p:nvPr/>
        </p:nvSpPr>
        <p:spPr>
          <a:xfrm>
            <a:off x="7008984" y="5068957"/>
            <a:ext cx="435943" cy="927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ângulo 15"/>
          <p:cNvSpPr/>
          <p:nvPr/>
        </p:nvSpPr>
        <p:spPr>
          <a:xfrm>
            <a:off x="7626860" y="4651513"/>
            <a:ext cx="424378" cy="13454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tângulo 28"/>
          <p:cNvSpPr/>
          <p:nvPr/>
        </p:nvSpPr>
        <p:spPr>
          <a:xfrm>
            <a:off x="8260902" y="4124740"/>
            <a:ext cx="468606" cy="18891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tângulo 18"/>
          <p:cNvSpPr/>
          <p:nvPr/>
        </p:nvSpPr>
        <p:spPr>
          <a:xfrm>
            <a:off x="11310729" y="2494722"/>
            <a:ext cx="447262" cy="35022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tângulo 31"/>
          <p:cNvSpPr/>
          <p:nvPr/>
        </p:nvSpPr>
        <p:spPr>
          <a:xfrm>
            <a:off x="8929948" y="3649626"/>
            <a:ext cx="452293" cy="23642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Rain PNG Image - Rain Transparent Free Download | Love background images,  Rain,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64" y="1406487"/>
            <a:ext cx="2500787" cy="22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Small Single Cloud PNG Image | Clouds, Png images, Sky photosho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14" y="765639"/>
            <a:ext cx="3347353" cy="13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Download Thermometer Category Png, Clipart and Icons | FreePngClip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886" y="1996472"/>
            <a:ext cx="908998" cy="90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0808" y="1772392"/>
            <a:ext cx="762106" cy="1486107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2914" y="1872417"/>
            <a:ext cx="767034" cy="1399319"/>
          </a:xfrm>
          <a:prstGeom prst="rect">
            <a:avLst/>
          </a:prstGeom>
        </p:spPr>
      </p:pic>
      <p:pic>
        <p:nvPicPr>
          <p:cNvPr id="36" name="Picture 6" descr="Evaporation - Free nature ic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645" y="2915043"/>
            <a:ext cx="936303" cy="9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742" y="1983923"/>
            <a:ext cx="1098940" cy="1098940"/>
          </a:xfrm>
          <a:prstGeom prst="rect">
            <a:avLst/>
          </a:prstGeom>
        </p:spPr>
      </p:pic>
      <p:sp>
        <p:nvSpPr>
          <p:cNvPr id="42" name="Retângulo 41"/>
          <p:cNvSpPr/>
          <p:nvPr/>
        </p:nvSpPr>
        <p:spPr>
          <a:xfrm>
            <a:off x="5092753" y="5565914"/>
            <a:ext cx="408611" cy="4310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tângulo 42"/>
          <p:cNvSpPr/>
          <p:nvPr/>
        </p:nvSpPr>
        <p:spPr>
          <a:xfrm>
            <a:off x="5740895" y="5426750"/>
            <a:ext cx="394514" cy="570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2983681" y="6011335"/>
            <a:ext cx="2436882" cy="668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 err="1" smtClean="0"/>
              <a:t>Confirmed</a:t>
            </a:r>
            <a:endParaRPr lang="en-US" sz="3600" dirty="0"/>
          </a:p>
        </p:txBody>
      </p:sp>
      <p:sp>
        <p:nvSpPr>
          <p:cNvPr id="41" name="Retângulo 40"/>
          <p:cNvSpPr/>
          <p:nvPr/>
        </p:nvSpPr>
        <p:spPr>
          <a:xfrm>
            <a:off x="6703916" y="6080847"/>
            <a:ext cx="4762054" cy="668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 smtClean="0"/>
              <a:t>...</a:t>
            </a:r>
            <a:r>
              <a:rPr lang="pt-BR" sz="3600" dirty="0" err="1" smtClean="0"/>
              <a:t>to</a:t>
            </a:r>
            <a:r>
              <a:rPr lang="pt-BR" sz="3600" dirty="0" smtClean="0"/>
              <a:t> </a:t>
            </a:r>
            <a:r>
              <a:rPr lang="pt-BR" sz="3600" dirty="0" err="1" smtClean="0"/>
              <a:t>be</a:t>
            </a:r>
            <a:r>
              <a:rPr lang="pt-BR" sz="3600" dirty="0" smtClean="0"/>
              <a:t> </a:t>
            </a:r>
            <a:r>
              <a:rPr lang="pt-BR" sz="3600" dirty="0" err="1" smtClean="0"/>
              <a:t>confirmed</a:t>
            </a:r>
            <a:endParaRPr lang="en-US" sz="3600" dirty="0"/>
          </a:p>
        </p:txBody>
      </p:sp>
      <p:sp>
        <p:nvSpPr>
          <p:cNvPr id="44" name="Retângulo 43"/>
          <p:cNvSpPr/>
          <p:nvPr/>
        </p:nvSpPr>
        <p:spPr>
          <a:xfrm>
            <a:off x="6323192" y="4737179"/>
            <a:ext cx="760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</a:t>
            </a:r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45" name="Retângulo 44"/>
          <p:cNvSpPr/>
          <p:nvPr/>
        </p:nvSpPr>
        <p:spPr>
          <a:xfrm>
            <a:off x="6957239" y="4508580"/>
            <a:ext cx="760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</a:t>
            </a:r>
            <a:r>
              <a:rPr lang="en-US" sz="2800" dirty="0" smtClean="0"/>
              <a:t>2</a:t>
            </a:r>
            <a:endParaRPr lang="en-US" sz="2800" dirty="0"/>
          </a:p>
        </p:txBody>
      </p:sp>
      <p:sp>
        <p:nvSpPr>
          <p:cNvPr id="46" name="Retângulo 45"/>
          <p:cNvSpPr/>
          <p:nvPr/>
        </p:nvSpPr>
        <p:spPr>
          <a:xfrm>
            <a:off x="7591282" y="4111015"/>
            <a:ext cx="760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</a:t>
            </a:r>
            <a:r>
              <a:rPr lang="en-US" sz="2800" dirty="0" smtClean="0"/>
              <a:t>3</a:t>
            </a:r>
            <a:endParaRPr lang="en-US" sz="2800" dirty="0"/>
          </a:p>
        </p:txBody>
      </p:sp>
      <p:sp>
        <p:nvSpPr>
          <p:cNvPr id="47" name="Retângulo 46"/>
          <p:cNvSpPr/>
          <p:nvPr/>
        </p:nvSpPr>
        <p:spPr>
          <a:xfrm>
            <a:off x="8251679" y="3564366"/>
            <a:ext cx="760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</a:t>
            </a:r>
            <a:r>
              <a:rPr lang="en-US" sz="2800" dirty="0" smtClean="0"/>
              <a:t>4</a:t>
            </a:r>
            <a:endParaRPr lang="en-US" sz="2800" dirty="0"/>
          </a:p>
        </p:txBody>
      </p:sp>
      <p:sp>
        <p:nvSpPr>
          <p:cNvPr id="48" name="Retângulo 47"/>
          <p:cNvSpPr/>
          <p:nvPr/>
        </p:nvSpPr>
        <p:spPr>
          <a:xfrm>
            <a:off x="11038830" y="2029401"/>
            <a:ext cx="920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</a:t>
            </a:r>
            <a:r>
              <a:rPr lang="en-US" sz="2800" dirty="0" smtClean="0"/>
              <a:t>10</a:t>
            </a:r>
            <a:endParaRPr lang="en-US" sz="2800" dirty="0"/>
          </a:p>
        </p:txBody>
      </p:sp>
      <p:sp>
        <p:nvSpPr>
          <p:cNvPr id="49" name="Retângulo 48"/>
          <p:cNvSpPr/>
          <p:nvPr/>
        </p:nvSpPr>
        <p:spPr>
          <a:xfrm>
            <a:off x="8878207" y="3117102"/>
            <a:ext cx="760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</a:t>
            </a:r>
            <a:r>
              <a:rPr lang="en-US" sz="2800" dirty="0" smtClean="0"/>
              <a:t>5</a:t>
            </a:r>
            <a:endParaRPr lang="en-US" sz="2800" dirty="0"/>
          </a:p>
        </p:txBody>
      </p:sp>
      <p:sp>
        <p:nvSpPr>
          <p:cNvPr id="50" name="Retângulo 49"/>
          <p:cNvSpPr/>
          <p:nvPr/>
        </p:nvSpPr>
        <p:spPr>
          <a:xfrm>
            <a:off x="5467636" y="4202777"/>
            <a:ext cx="1517336" cy="1452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 err="1" smtClean="0"/>
              <a:t>Today</a:t>
            </a:r>
            <a:endParaRPr lang="en-US" sz="3600" dirty="0"/>
          </a:p>
        </p:txBody>
      </p:sp>
      <p:cxnSp>
        <p:nvCxnSpPr>
          <p:cNvPr id="6" name="Conector reto 5"/>
          <p:cNvCxnSpPr>
            <a:endCxn id="30" idx="0"/>
          </p:cNvCxnSpPr>
          <p:nvPr/>
        </p:nvCxnSpPr>
        <p:spPr>
          <a:xfrm>
            <a:off x="1749287" y="5655175"/>
            <a:ext cx="2898546" cy="56365"/>
          </a:xfrm>
          <a:prstGeom prst="lin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tângulo 30"/>
          <p:cNvSpPr/>
          <p:nvPr/>
        </p:nvSpPr>
        <p:spPr>
          <a:xfrm>
            <a:off x="9928313" y="5303063"/>
            <a:ext cx="57566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dirty="0" smtClean="0"/>
              <a:t> …</a:t>
            </a:r>
          </a:p>
        </p:txBody>
      </p:sp>
      <p:sp>
        <p:nvSpPr>
          <p:cNvPr id="30" name="Forma livre 29"/>
          <p:cNvSpPr/>
          <p:nvPr/>
        </p:nvSpPr>
        <p:spPr>
          <a:xfrm>
            <a:off x="4647833" y="2494722"/>
            <a:ext cx="7408332" cy="3216818"/>
          </a:xfrm>
          <a:custGeom>
            <a:avLst/>
            <a:gdLst>
              <a:gd name="connsiteX0" fmla="*/ 0 w 7044267"/>
              <a:gd name="connsiteY0" fmla="*/ 4403407 h 4403407"/>
              <a:gd name="connsiteX1" fmla="*/ 1557867 w 7044267"/>
              <a:gd name="connsiteY1" fmla="*/ 4047807 h 4403407"/>
              <a:gd name="connsiteX2" fmla="*/ 2489200 w 7044267"/>
              <a:gd name="connsiteY2" fmla="*/ 3573674 h 4403407"/>
              <a:gd name="connsiteX3" fmla="*/ 3302000 w 7044267"/>
              <a:gd name="connsiteY3" fmla="*/ 2642340 h 4403407"/>
              <a:gd name="connsiteX4" fmla="*/ 4470400 w 7044267"/>
              <a:gd name="connsiteY4" fmla="*/ 1355407 h 4403407"/>
              <a:gd name="connsiteX5" fmla="*/ 5994400 w 7044267"/>
              <a:gd name="connsiteY5" fmla="*/ 51540 h 4403407"/>
              <a:gd name="connsiteX6" fmla="*/ 7044267 w 7044267"/>
              <a:gd name="connsiteY6" fmla="*/ 339407 h 4403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44267" h="4403407">
                <a:moveTo>
                  <a:pt x="0" y="4403407"/>
                </a:moveTo>
                <a:cubicBezTo>
                  <a:pt x="571500" y="4294751"/>
                  <a:pt x="1143001" y="4186096"/>
                  <a:pt x="1557867" y="4047807"/>
                </a:cubicBezTo>
                <a:cubicBezTo>
                  <a:pt x="1972733" y="3909518"/>
                  <a:pt x="2198511" y="3807919"/>
                  <a:pt x="2489200" y="3573674"/>
                </a:cubicBezTo>
                <a:cubicBezTo>
                  <a:pt x="2779889" y="3339429"/>
                  <a:pt x="2971800" y="3012051"/>
                  <a:pt x="3302000" y="2642340"/>
                </a:cubicBezTo>
                <a:cubicBezTo>
                  <a:pt x="3632200" y="2272629"/>
                  <a:pt x="4021667" y="1787207"/>
                  <a:pt x="4470400" y="1355407"/>
                </a:cubicBezTo>
                <a:cubicBezTo>
                  <a:pt x="4919133" y="923607"/>
                  <a:pt x="5565422" y="220873"/>
                  <a:pt x="5994400" y="51540"/>
                </a:cubicBezTo>
                <a:cubicBezTo>
                  <a:pt x="6423378" y="-117793"/>
                  <a:pt x="6807200" y="170074"/>
                  <a:pt x="7044267" y="339407"/>
                </a:cubicBezTo>
              </a:path>
            </a:pathLst>
          </a:cu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tângulo 32"/>
          <p:cNvSpPr/>
          <p:nvPr/>
        </p:nvSpPr>
        <p:spPr>
          <a:xfrm>
            <a:off x="4445053" y="5715000"/>
            <a:ext cx="382265" cy="2819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tângulo 38"/>
          <p:cNvSpPr/>
          <p:nvPr/>
        </p:nvSpPr>
        <p:spPr>
          <a:xfrm>
            <a:off x="3810053" y="5727700"/>
            <a:ext cx="382265" cy="2819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tângulo 50"/>
          <p:cNvSpPr/>
          <p:nvPr/>
        </p:nvSpPr>
        <p:spPr>
          <a:xfrm>
            <a:off x="3136953" y="5727700"/>
            <a:ext cx="382265" cy="2819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tângulo 52"/>
          <p:cNvSpPr/>
          <p:nvPr/>
        </p:nvSpPr>
        <p:spPr>
          <a:xfrm>
            <a:off x="1803453" y="5715000"/>
            <a:ext cx="382265" cy="2819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ângulo 53"/>
          <p:cNvSpPr/>
          <p:nvPr/>
        </p:nvSpPr>
        <p:spPr>
          <a:xfrm>
            <a:off x="2451594" y="5715000"/>
            <a:ext cx="394515" cy="2819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1168453" y="5727700"/>
            <a:ext cx="382265" cy="2819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ângulo 55"/>
          <p:cNvSpPr/>
          <p:nvPr/>
        </p:nvSpPr>
        <p:spPr>
          <a:xfrm>
            <a:off x="495353" y="5727700"/>
            <a:ext cx="382265" cy="2819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2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70352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077" y="2192085"/>
            <a:ext cx="5539845" cy="3422247"/>
          </a:xfrm>
          <a:prstGeom prst="rect">
            <a:avLst/>
          </a:prstGeom>
        </p:spPr>
      </p:pic>
      <p:cxnSp>
        <p:nvCxnSpPr>
          <p:cNvPr id="14" name="Conector reto 13"/>
          <p:cNvCxnSpPr/>
          <p:nvPr/>
        </p:nvCxnSpPr>
        <p:spPr>
          <a:xfrm flipV="1">
            <a:off x="1816100" y="2794001"/>
            <a:ext cx="1616075" cy="105517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1483822" y="3365500"/>
            <a:ext cx="1948353" cy="2073275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1430953" y="704941"/>
            <a:ext cx="28504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</a:t>
            </a:r>
            <a:r>
              <a:rPr lang="pt-BR" sz="6000" b="1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amples</a:t>
            </a:r>
            <a:endParaRPr lang="pt-BR" sz="6000" b="1" dirty="0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6" descr="File:Flag-map of Ceará.svg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01" y="2509736"/>
            <a:ext cx="815442" cy="97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64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70352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112" y="2240213"/>
            <a:ext cx="4265393" cy="213624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567138" y="588211"/>
            <a:ext cx="26366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Dataset</a:t>
            </a:r>
            <a:endParaRPr lang="pt-BR" sz="6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" name="Conector reto 13"/>
          <p:cNvCxnSpPr/>
          <p:nvPr/>
        </p:nvCxnSpPr>
        <p:spPr>
          <a:xfrm flipV="1">
            <a:off x="1816100" y="2800348"/>
            <a:ext cx="1558925" cy="92819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1488586" y="3370264"/>
            <a:ext cx="1878503" cy="86995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02" name="Picture 6" descr="File:Flag-map of Ceará.svg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01" y="2509736"/>
            <a:ext cx="815442" cy="97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37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511" y="1324742"/>
            <a:ext cx="5790161" cy="4932137"/>
          </a:xfrm>
          <a:prstGeom prst="rect">
            <a:avLst/>
          </a:prstGeom>
        </p:spPr>
      </p:pic>
      <p:cxnSp>
        <p:nvCxnSpPr>
          <p:cNvPr id="17" name="Conector reto 16"/>
          <p:cNvCxnSpPr/>
          <p:nvPr/>
        </p:nvCxnSpPr>
        <p:spPr>
          <a:xfrm>
            <a:off x="4565887" y="3492637"/>
            <a:ext cx="652673" cy="5028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238476" y="1915208"/>
            <a:ext cx="4350604" cy="160724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/>
          <p:cNvSpPr txBox="1"/>
          <p:nvPr/>
        </p:nvSpPr>
        <p:spPr>
          <a:xfrm>
            <a:off x="562637" y="395705"/>
            <a:ext cx="7479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 err="1" smtClean="0"/>
              <a:t>Multilayer</a:t>
            </a:r>
            <a:r>
              <a:rPr lang="pt-BR" sz="4400" b="1" dirty="0" smtClean="0"/>
              <a:t> </a:t>
            </a:r>
            <a:r>
              <a:rPr lang="pt-BR" sz="4400" b="1" dirty="0" err="1" smtClean="0"/>
              <a:t>Perceptron</a:t>
            </a:r>
            <a:r>
              <a:rPr lang="pt-BR" sz="4400" b="1" dirty="0" smtClean="0"/>
              <a:t> Network</a:t>
            </a:r>
          </a:p>
        </p:txBody>
      </p:sp>
      <p:sp>
        <p:nvSpPr>
          <p:cNvPr id="7" name="Retângulo 6"/>
          <p:cNvSpPr/>
          <p:nvPr/>
        </p:nvSpPr>
        <p:spPr>
          <a:xfrm>
            <a:off x="10106809" y="3709518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TX</a:t>
            </a:r>
            <a:endParaRPr lang="en-US" dirty="0"/>
          </a:p>
        </p:txBody>
      </p:sp>
      <p:sp>
        <p:nvSpPr>
          <p:cNvPr id="10" name="Retângulo 9"/>
          <p:cNvSpPr/>
          <p:nvPr/>
        </p:nvSpPr>
        <p:spPr>
          <a:xfrm>
            <a:off x="8401531" y="5887547"/>
            <a:ext cx="1070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206 neurons</a:t>
            </a:r>
            <a:endParaRPr lang="en-US" dirty="0"/>
          </a:p>
        </p:txBody>
      </p:sp>
      <p:sp>
        <p:nvSpPr>
          <p:cNvPr id="11" name="Retângulo 10"/>
          <p:cNvSpPr/>
          <p:nvPr/>
        </p:nvSpPr>
        <p:spPr>
          <a:xfrm>
            <a:off x="6782878" y="6155450"/>
            <a:ext cx="1070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206 neurons</a:t>
            </a:r>
            <a:endParaRPr lang="en-US" dirty="0"/>
          </a:p>
        </p:txBody>
      </p:sp>
      <p:sp>
        <p:nvSpPr>
          <p:cNvPr id="12" name="Retângulo 11"/>
          <p:cNvSpPr/>
          <p:nvPr/>
        </p:nvSpPr>
        <p:spPr>
          <a:xfrm>
            <a:off x="5221974" y="5610548"/>
            <a:ext cx="1070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10</a:t>
            </a:r>
          </a:p>
          <a:p>
            <a:pPr algn="ctr"/>
            <a:r>
              <a:rPr lang="en-US" dirty="0" smtClean="0"/>
              <a:t>neurons</a:t>
            </a:r>
            <a:endParaRPr lang="en-US" dirty="0"/>
          </a:p>
        </p:txBody>
      </p:sp>
      <p:sp>
        <p:nvSpPr>
          <p:cNvPr id="13" name="Retângulo 12"/>
          <p:cNvSpPr/>
          <p:nvPr/>
        </p:nvSpPr>
        <p:spPr>
          <a:xfrm>
            <a:off x="238476" y="1954964"/>
            <a:ext cx="3025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 smtClean="0"/>
              <a:t>Activattion</a:t>
            </a:r>
            <a:r>
              <a:rPr lang="pt-BR" dirty="0" smtClean="0"/>
              <a:t> </a:t>
            </a:r>
            <a:r>
              <a:rPr lang="pt-BR" dirty="0" err="1" smtClean="0"/>
              <a:t>fucntion</a:t>
            </a:r>
            <a:r>
              <a:rPr lang="pt-BR" dirty="0" smtClean="0"/>
              <a:t>: </a:t>
            </a:r>
            <a:r>
              <a:rPr lang="pt-BR" dirty="0" err="1" smtClean="0"/>
              <a:t>ReLU</a:t>
            </a:r>
            <a:endParaRPr lang="en-US" dirty="0"/>
          </a:p>
        </p:txBody>
      </p:sp>
      <p:sp>
        <p:nvSpPr>
          <p:cNvPr id="14" name="Retângulo 13"/>
          <p:cNvSpPr/>
          <p:nvPr/>
        </p:nvSpPr>
        <p:spPr>
          <a:xfrm>
            <a:off x="238476" y="2294437"/>
            <a:ext cx="3727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 smtClean="0"/>
              <a:t>Estimator</a:t>
            </a:r>
            <a:r>
              <a:rPr lang="pt-BR" dirty="0" smtClean="0"/>
              <a:t>: </a:t>
            </a:r>
            <a:r>
              <a:rPr lang="pt-BR" dirty="0" err="1" smtClean="0"/>
              <a:t>Adaptative</a:t>
            </a:r>
            <a:r>
              <a:rPr lang="pt-BR" dirty="0" smtClean="0"/>
              <a:t> Momentum</a:t>
            </a:r>
            <a:endParaRPr lang="en-US" dirty="0"/>
          </a:p>
        </p:txBody>
      </p:sp>
      <p:sp>
        <p:nvSpPr>
          <p:cNvPr id="15" name="Retângulo 14"/>
          <p:cNvSpPr/>
          <p:nvPr/>
        </p:nvSpPr>
        <p:spPr>
          <a:xfrm>
            <a:off x="238476" y="2633910"/>
            <a:ext cx="4350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 smtClean="0"/>
              <a:t>Evaluate</a:t>
            </a:r>
            <a:r>
              <a:rPr lang="pt-BR" dirty="0" smtClean="0"/>
              <a:t> </a:t>
            </a:r>
            <a:r>
              <a:rPr lang="pt-BR" dirty="0" err="1" smtClean="0"/>
              <a:t>function</a:t>
            </a:r>
            <a:r>
              <a:rPr lang="pt-BR" dirty="0" smtClean="0"/>
              <a:t>: </a:t>
            </a:r>
            <a:r>
              <a:rPr lang="pt-BR" dirty="0" err="1" smtClean="0"/>
              <a:t>Maximum</a:t>
            </a:r>
            <a:r>
              <a:rPr lang="pt-BR" dirty="0" smtClean="0"/>
              <a:t> </a:t>
            </a:r>
            <a:r>
              <a:rPr lang="pt-BR" dirty="0" err="1" smtClean="0"/>
              <a:t>Absolute</a:t>
            </a:r>
            <a:r>
              <a:rPr lang="pt-BR" dirty="0" smtClean="0"/>
              <a:t> </a:t>
            </a:r>
            <a:r>
              <a:rPr lang="pt-BR" dirty="0" err="1" smtClean="0"/>
              <a:t>Error</a:t>
            </a:r>
            <a:endParaRPr lang="en-US" dirty="0"/>
          </a:p>
        </p:txBody>
      </p:sp>
      <p:sp>
        <p:nvSpPr>
          <p:cNvPr id="5" name="Retângulo 4"/>
          <p:cNvSpPr/>
          <p:nvPr/>
        </p:nvSpPr>
        <p:spPr>
          <a:xfrm>
            <a:off x="238476" y="2973382"/>
            <a:ext cx="3125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 smtClean="0"/>
              <a:t>Hidem</a:t>
            </a:r>
            <a:r>
              <a:rPr lang="pt-BR" dirty="0" smtClean="0"/>
              <a:t> </a:t>
            </a:r>
            <a:r>
              <a:rPr lang="pt-BR" dirty="0" err="1"/>
              <a:t>l</a:t>
            </a:r>
            <a:r>
              <a:rPr lang="pt-BR" dirty="0" err="1" smtClean="0"/>
              <a:t>ayers</a:t>
            </a:r>
            <a:r>
              <a:rPr lang="pt-BR" dirty="0" smtClean="0"/>
              <a:t>: 2 </a:t>
            </a:r>
            <a:r>
              <a:rPr lang="pt-BR" dirty="0" err="1" smtClean="0"/>
              <a:t>fully</a:t>
            </a:r>
            <a:r>
              <a:rPr lang="pt-BR" dirty="0" smtClean="0"/>
              <a:t> </a:t>
            </a:r>
            <a:r>
              <a:rPr lang="pt-BR" dirty="0" err="1" smtClean="0"/>
              <a:t>connected</a:t>
            </a:r>
            <a:endParaRPr lang="en-US" dirty="0"/>
          </a:p>
        </p:txBody>
      </p:sp>
      <p:sp>
        <p:nvSpPr>
          <p:cNvPr id="2" name="Chave esquerda 1"/>
          <p:cNvSpPr/>
          <p:nvPr/>
        </p:nvSpPr>
        <p:spPr>
          <a:xfrm>
            <a:off x="10792510" y="2424635"/>
            <a:ext cx="383458" cy="2711341"/>
          </a:xfrm>
          <a:prstGeom prst="leftBrac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1139000" y="2201575"/>
            <a:ext cx="6085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T1</a:t>
            </a:r>
          </a:p>
          <a:p>
            <a:r>
              <a:rPr lang="pt-BR" sz="2000" dirty="0" smtClean="0"/>
              <a:t>T2</a:t>
            </a:r>
          </a:p>
          <a:p>
            <a:r>
              <a:rPr lang="pt-BR" sz="2000" dirty="0" smtClean="0"/>
              <a:t>T3</a:t>
            </a:r>
          </a:p>
          <a:p>
            <a:r>
              <a:rPr lang="pt-BR" sz="2000" dirty="0" smtClean="0"/>
              <a:t>T4</a:t>
            </a:r>
          </a:p>
          <a:p>
            <a:r>
              <a:rPr lang="pt-BR" sz="2000" dirty="0" smtClean="0"/>
              <a:t>T5</a:t>
            </a:r>
          </a:p>
          <a:p>
            <a:r>
              <a:rPr lang="pt-BR" sz="2000" dirty="0" smtClean="0"/>
              <a:t>T6</a:t>
            </a:r>
          </a:p>
          <a:p>
            <a:r>
              <a:rPr lang="pt-BR" sz="2000" dirty="0" smtClean="0"/>
              <a:t>T7</a:t>
            </a:r>
          </a:p>
          <a:p>
            <a:r>
              <a:rPr lang="pt-BR" sz="2000" dirty="0" smtClean="0"/>
              <a:t>T8</a:t>
            </a:r>
          </a:p>
          <a:p>
            <a:r>
              <a:rPr lang="pt-BR" sz="2000" dirty="0" smtClean="0"/>
              <a:t>T9</a:t>
            </a:r>
          </a:p>
          <a:p>
            <a:r>
              <a:rPr lang="pt-BR" sz="2000" dirty="0" smtClean="0"/>
              <a:t>T10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331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7225903" y="573505"/>
            <a:ext cx="42874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 err="1" smtClean="0"/>
              <a:t>Model</a:t>
            </a:r>
            <a:r>
              <a:rPr lang="pt-BR" sz="4400" b="1" dirty="0" smtClean="0"/>
              <a:t> </a:t>
            </a:r>
            <a:r>
              <a:rPr lang="pt-BR" sz="4400" b="1" dirty="0" err="1" smtClean="0"/>
              <a:t>Evaluation</a:t>
            </a:r>
            <a:endParaRPr lang="pt-BR" sz="4400" b="1" dirty="0" smtClean="0"/>
          </a:p>
          <a:p>
            <a:r>
              <a:rPr lang="pt-BR" sz="2000" b="1" dirty="0" smtClean="0"/>
              <a:t>[</a:t>
            </a:r>
            <a:r>
              <a:rPr lang="pt-BR" sz="2000" b="1" dirty="0" err="1"/>
              <a:t>S</a:t>
            </a:r>
            <a:r>
              <a:rPr lang="pt-BR" sz="2000" b="1" dirty="0" err="1" smtClean="0"/>
              <a:t>mall</a:t>
            </a:r>
            <a:r>
              <a:rPr lang="pt-BR" sz="2000" b="1" dirty="0" smtClean="0"/>
              <a:t> </a:t>
            </a:r>
            <a:r>
              <a:rPr lang="pt-BR" sz="2000" b="1" dirty="0" err="1" smtClean="0"/>
              <a:t>cities</a:t>
            </a:r>
            <a:r>
              <a:rPr lang="pt-BR" sz="2000" b="1" dirty="0" smtClean="0"/>
              <a:t> – </a:t>
            </a:r>
            <a:r>
              <a:rPr lang="pt-BR" sz="2000" b="1" dirty="0" err="1" smtClean="0"/>
              <a:t>below</a:t>
            </a:r>
            <a:r>
              <a:rPr lang="pt-BR" sz="2000" b="1" dirty="0" smtClean="0"/>
              <a:t> 150k]</a:t>
            </a:r>
            <a:endParaRPr lang="pt-BR" sz="4400" b="1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97" y="1705666"/>
            <a:ext cx="8320458" cy="462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1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7225903" y="573505"/>
            <a:ext cx="42874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 err="1" smtClean="0"/>
              <a:t>Model</a:t>
            </a:r>
            <a:r>
              <a:rPr lang="pt-BR" sz="4400" b="1" dirty="0" smtClean="0"/>
              <a:t> </a:t>
            </a:r>
            <a:r>
              <a:rPr lang="pt-BR" sz="4400" b="1" dirty="0" err="1" smtClean="0"/>
              <a:t>Evaluation</a:t>
            </a:r>
            <a:endParaRPr lang="pt-BR" sz="4400" b="1" dirty="0" smtClean="0"/>
          </a:p>
          <a:p>
            <a:r>
              <a:rPr lang="pt-BR" sz="2000" b="1" dirty="0" smtClean="0"/>
              <a:t>[</a:t>
            </a:r>
            <a:r>
              <a:rPr lang="pt-BR" sz="2000" b="1" dirty="0" err="1"/>
              <a:t>S</a:t>
            </a:r>
            <a:r>
              <a:rPr lang="pt-BR" sz="2000" b="1" dirty="0" err="1" smtClean="0"/>
              <a:t>mall</a:t>
            </a:r>
            <a:r>
              <a:rPr lang="pt-BR" sz="2000" b="1" dirty="0" smtClean="0"/>
              <a:t> </a:t>
            </a:r>
            <a:r>
              <a:rPr lang="pt-BR" sz="2000" b="1" dirty="0" err="1" smtClean="0"/>
              <a:t>cities</a:t>
            </a:r>
            <a:r>
              <a:rPr lang="pt-BR" sz="2000" b="1" dirty="0" smtClean="0"/>
              <a:t> – </a:t>
            </a:r>
            <a:r>
              <a:rPr lang="pt-BR" sz="2000" b="1" dirty="0" err="1" smtClean="0"/>
              <a:t>below</a:t>
            </a:r>
            <a:r>
              <a:rPr lang="pt-BR" sz="2000" b="1" dirty="0" smtClean="0"/>
              <a:t> 150k]</a:t>
            </a:r>
            <a:endParaRPr lang="pt-BR" sz="4400" b="1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97" y="1705666"/>
            <a:ext cx="8320458" cy="462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7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374" y="-301048"/>
            <a:ext cx="12464374" cy="730056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03133" y="285928"/>
            <a:ext cx="5730736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/>
              <a:t>Presentation Sessions</a:t>
            </a:r>
            <a:endParaRPr lang="en-US" sz="4800" b="1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969967" y="1703901"/>
            <a:ext cx="64318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 smtClean="0"/>
              <a:t>Problem</a:t>
            </a:r>
            <a:r>
              <a:rPr lang="pt-BR" sz="6000" b="1" dirty="0" smtClean="0"/>
              <a:t> </a:t>
            </a:r>
            <a:r>
              <a:rPr lang="pt-BR" sz="6000" b="1" dirty="0" err="1" smtClean="0"/>
              <a:t>Defination</a:t>
            </a:r>
            <a:endParaRPr lang="en-US" sz="6000" b="1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005637" y="2731789"/>
            <a:ext cx="62186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 smtClean="0"/>
              <a:t>Proposed</a:t>
            </a:r>
            <a:r>
              <a:rPr lang="pt-BR" sz="6000" b="1" dirty="0" smtClean="0"/>
              <a:t> </a:t>
            </a:r>
            <a:r>
              <a:rPr lang="pt-BR" sz="6000" b="1" dirty="0" err="1" smtClean="0"/>
              <a:t>Solution</a:t>
            </a:r>
            <a:endParaRPr lang="en-US" sz="6000" b="1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1005637" y="3849988"/>
            <a:ext cx="24752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 smtClean="0"/>
              <a:t>Results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70764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7225903" y="573505"/>
            <a:ext cx="42874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 err="1" smtClean="0"/>
              <a:t>Model</a:t>
            </a:r>
            <a:r>
              <a:rPr lang="pt-BR" sz="4400" b="1" dirty="0" smtClean="0"/>
              <a:t> </a:t>
            </a:r>
            <a:r>
              <a:rPr lang="pt-BR" sz="4400" b="1" dirty="0" err="1" smtClean="0"/>
              <a:t>Evaluation</a:t>
            </a:r>
            <a:endParaRPr lang="pt-BR" sz="4400" b="1" dirty="0" smtClean="0"/>
          </a:p>
          <a:p>
            <a:r>
              <a:rPr lang="pt-BR" sz="2000" b="1" dirty="0" smtClean="0"/>
              <a:t>[</a:t>
            </a:r>
            <a:r>
              <a:rPr lang="pt-BR" sz="2000" b="1" dirty="0" err="1"/>
              <a:t>S</a:t>
            </a:r>
            <a:r>
              <a:rPr lang="pt-BR" sz="2000" b="1" dirty="0" err="1" smtClean="0"/>
              <a:t>mall</a:t>
            </a:r>
            <a:r>
              <a:rPr lang="pt-BR" sz="2000" b="1" dirty="0" smtClean="0"/>
              <a:t> </a:t>
            </a:r>
            <a:r>
              <a:rPr lang="pt-BR" sz="2000" b="1" dirty="0" err="1" smtClean="0"/>
              <a:t>cities</a:t>
            </a:r>
            <a:r>
              <a:rPr lang="pt-BR" sz="2000" b="1" dirty="0" smtClean="0"/>
              <a:t> – </a:t>
            </a:r>
            <a:r>
              <a:rPr lang="pt-BR" sz="2000" b="1" dirty="0" err="1" smtClean="0"/>
              <a:t>below</a:t>
            </a:r>
            <a:r>
              <a:rPr lang="pt-BR" sz="2000" b="1" dirty="0" smtClean="0"/>
              <a:t> 150k]</a:t>
            </a:r>
            <a:endParaRPr lang="pt-BR" sz="4400" b="1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97" y="1705666"/>
            <a:ext cx="8320458" cy="462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5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7225903" y="573505"/>
            <a:ext cx="42874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 err="1" smtClean="0"/>
              <a:t>Model</a:t>
            </a:r>
            <a:r>
              <a:rPr lang="pt-BR" sz="4400" b="1" dirty="0" smtClean="0"/>
              <a:t> </a:t>
            </a:r>
            <a:r>
              <a:rPr lang="pt-BR" sz="4400" b="1" dirty="0" err="1" smtClean="0"/>
              <a:t>Evaluation</a:t>
            </a:r>
            <a:endParaRPr lang="pt-BR" sz="4400" b="1" dirty="0" smtClean="0"/>
          </a:p>
          <a:p>
            <a:r>
              <a:rPr lang="pt-BR" sz="2000" b="1" dirty="0" smtClean="0"/>
              <a:t>[</a:t>
            </a:r>
            <a:r>
              <a:rPr lang="pt-BR" sz="2000" b="1" dirty="0" err="1"/>
              <a:t>S</a:t>
            </a:r>
            <a:r>
              <a:rPr lang="pt-BR" sz="2000" b="1" dirty="0" err="1" smtClean="0"/>
              <a:t>mall</a:t>
            </a:r>
            <a:r>
              <a:rPr lang="pt-BR" sz="2000" b="1" dirty="0" smtClean="0"/>
              <a:t> </a:t>
            </a:r>
            <a:r>
              <a:rPr lang="pt-BR" sz="2000" b="1" dirty="0" err="1" smtClean="0"/>
              <a:t>cities</a:t>
            </a:r>
            <a:r>
              <a:rPr lang="pt-BR" sz="2000" b="1" dirty="0" smtClean="0"/>
              <a:t> – </a:t>
            </a:r>
            <a:r>
              <a:rPr lang="pt-BR" sz="2000" b="1" dirty="0" err="1" smtClean="0"/>
              <a:t>below</a:t>
            </a:r>
            <a:r>
              <a:rPr lang="pt-BR" sz="2000" b="1" dirty="0" smtClean="0"/>
              <a:t> 150k]</a:t>
            </a:r>
            <a:endParaRPr lang="pt-BR" sz="4400" b="1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1" y="1705666"/>
            <a:ext cx="8358564" cy="464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6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7225903" y="573505"/>
            <a:ext cx="42874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 err="1" smtClean="0"/>
              <a:t>Model</a:t>
            </a:r>
            <a:r>
              <a:rPr lang="pt-BR" sz="4400" b="1" dirty="0" smtClean="0"/>
              <a:t> </a:t>
            </a:r>
            <a:r>
              <a:rPr lang="pt-BR" sz="4400" b="1" dirty="0" err="1" smtClean="0"/>
              <a:t>Evaluation</a:t>
            </a:r>
            <a:endParaRPr lang="pt-BR" sz="4400" b="1" dirty="0" smtClean="0"/>
          </a:p>
          <a:p>
            <a:r>
              <a:rPr lang="pt-BR" sz="2000" b="1" dirty="0" smtClean="0"/>
              <a:t>[</a:t>
            </a:r>
            <a:r>
              <a:rPr lang="pt-BR" sz="2000" b="1" dirty="0" err="1" smtClean="0"/>
              <a:t>Large</a:t>
            </a:r>
            <a:r>
              <a:rPr lang="pt-BR" sz="2000" b="1" dirty="0" smtClean="0"/>
              <a:t> </a:t>
            </a:r>
            <a:r>
              <a:rPr lang="pt-BR" sz="2000" b="1" dirty="0" err="1" smtClean="0"/>
              <a:t>cities</a:t>
            </a:r>
            <a:r>
              <a:rPr lang="pt-BR" sz="2000" b="1" dirty="0" smtClean="0"/>
              <a:t> – </a:t>
            </a:r>
            <a:r>
              <a:rPr lang="pt-BR" sz="2000" b="1" dirty="0" err="1" smtClean="0"/>
              <a:t>above</a:t>
            </a:r>
            <a:r>
              <a:rPr lang="pt-BR" sz="2000" b="1" dirty="0" smtClean="0"/>
              <a:t> 150k]</a:t>
            </a:r>
            <a:endParaRPr lang="pt-BR" sz="4400" b="1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8" y="1705666"/>
            <a:ext cx="8505698" cy="46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9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7225903" y="573505"/>
            <a:ext cx="42874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 err="1" smtClean="0"/>
              <a:t>Model</a:t>
            </a:r>
            <a:r>
              <a:rPr lang="pt-BR" sz="4400" b="1" dirty="0" smtClean="0"/>
              <a:t> </a:t>
            </a:r>
            <a:r>
              <a:rPr lang="pt-BR" sz="4400" b="1" dirty="0" err="1" smtClean="0"/>
              <a:t>Evaluation</a:t>
            </a:r>
            <a:endParaRPr lang="pt-BR" sz="4400" b="1" dirty="0" smtClean="0"/>
          </a:p>
          <a:p>
            <a:r>
              <a:rPr lang="pt-BR" sz="2000" b="1" dirty="0" smtClean="0"/>
              <a:t>[</a:t>
            </a:r>
            <a:r>
              <a:rPr lang="pt-BR" sz="2000" b="1" dirty="0" err="1" smtClean="0"/>
              <a:t>Large</a:t>
            </a:r>
            <a:r>
              <a:rPr lang="pt-BR" sz="2000" b="1" dirty="0" smtClean="0"/>
              <a:t> </a:t>
            </a:r>
            <a:r>
              <a:rPr lang="pt-BR" sz="2000" b="1" dirty="0" err="1" smtClean="0"/>
              <a:t>cities</a:t>
            </a:r>
            <a:r>
              <a:rPr lang="pt-BR" sz="2000" b="1" dirty="0" smtClean="0"/>
              <a:t> – </a:t>
            </a:r>
            <a:r>
              <a:rPr lang="pt-BR" sz="2000" b="1" dirty="0" err="1" smtClean="0"/>
              <a:t>above</a:t>
            </a:r>
            <a:r>
              <a:rPr lang="pt-BR" sz="2000" b="1" dirty="0" smtClean="0"/>
              <a:t> 150k]</a:t>
            </a:r>
            <a:endParaRPr lang="pt-BR" sz="4400" b="1" dirty="0" smtClean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41" y="155162"/>
            <a:ext cx="4160113" cy="22860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841" y="2363581"/>
            <a:ext cx="4160113" cy="2286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841" y="4572000"/>
            <a:ext cx="4160113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6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969967" y="1703901"/>
            <a:ext cx="64318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>
                <a:solidFill>
                  <a:schemeClr val="bg1">
                    <a:lumMod val="75000"/>
                  </a:schemeClr>
                </a:solidFill>
              </a:rPr>
              <a:t>Problem</a:t>
            </a:r>
            <a:r>
              <a:rPr lang="pt-BR" sz="60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6000" b="1" dirty="0" err="1">
                <a:solidFill>
                  <a:schemeClr val="bg1">
                    <a:lumMod val="75000"/>
                  </a:schemeClr>
                </a:solidFill>
              </a:rPr>
              <a:t>Defination</a:t>
            </a:r>
            <a:endParaRPr lang="en-US" sz="6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05637" y="2731789"/>
            <a:ext cx="60438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>
                <a:solidFill>
                  <a:schemeClr val="bg1">
                    <a:lumMod val="75000"/>
                  </a:schemeClr>
                </a:solidFill>
              </a:rPr>
              <a:t>Proposed</a:t>
            </a:r>
            <a:r>
              <a:rPr lang="pt-BR" sz="60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6000" b="1" dirty="0" err="1">
                <a:solidFill>
                  <a:schemeClr val="bg1">
                    <a:lumMod val="75000"/>
                  </a:schemeClr>
                </a:solidFill>
              </a:rPr>
              <a:t>Solution</a:t>
            </a:r>
            <a:endParaRPr lang="en-US" sz="6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005637" y="3849988"/>
            <a:ext cx="24752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/>
              <a:t>Results</a:t>
            </a:r>
            <a:endParaRPr lang="en-US" sz="60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703133" y="285928"/>
            <a:ext cx="5730736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/>
              <a:t>Presentation Sessions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10063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62637" y="395705"/>
            <a:ext cx="2699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/>
              <a:t>R² </a:t>
            </a:r>
            <a:r>
              <a:rPr lang="pt-BR" sz="4400" b="1" dirty="0" err="1" smtClean="0"/>
              <a:t>Method</a:t>
            </a:r>
            <a:endParaRPr lang="pt-BR" sz="4400" b="1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171" y="1661610"/>
            <a:ext cx="6778424" cy="4846749"/>
          </a:xfrm>
          <a:prstGeom prst="rect">
            <a:avLst/>
          </a:prstGeom>
        </p:spPr>
      </p:pic>
      <p:pic>
        <p:nvPicPr>
          <p:cNvPr id="8" name="Picture 6" descr="Localizaçã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401" y="395705"/>
            <a:ext cx="26670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55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62637" y="395705"/>
            <a:ext cx="2699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/>
              <a:t>R² </a:t>
            </a:r>
            <a:r>
              <a:rPr lang="pt-BR" sz="4400" b="1" dirty="0" err="1" smtClean="0"/>
              <a:t>Method</a:t>
            </a:r>
            <a:endParaRPr lang="pt-BR" sz="4400" b="1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900" y="1751558"/>
            <a:ext cx="6778424" cy="4808777"/>
          </a:xfrm>
          <a:prstGeom prst="rect">
            <a:avLst/>
          </a:prstGeom>
        </p:spPr>
      </p:pic>
      <p:pic>
        <p:nvPicPr>
          <p:cNvPr id="1028" name="Picture 4" descr="Localizaçã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401" y="395705"/>
            <a:ext cx="26670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38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51" y="1195238"/>
            <a:ext cx="8232615" cy="5509683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8133359" y="64886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Source: </a:t>
            </a:r>
            <a:r>
              <a:rPr lang="en-US" dirty="0" smtClean="0"/>
              <a:t>SINAN, 2008</a:t>
            </a:r>
            <a:endParaRPr lang="en-US" dirty="0"/>
          </a:p>
        </p:txBody>
      </p:sp>
      <p:sp>
        <p:nvSpPr>
          <p:cNvPr id="8" name="CaixaDeTexto 7"/>
          <p:cNvSpPr txBox="1"/>
          <p:nvPr/>
        </p:nvSpPr>
        <p:spPr>
          <a:xfrm>
            <a:off x="562637" y="395705"/>
            <a:ext cx="6231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 smtClean="0"/>
              <a:t>Dengue in Fortaleza, 2008</a:t>
            </a:r>
          </a:p>
        </p:txBody>
      </p:sp>
    </p:spTree>
    <p:extLst>
      <p:ext uri="{BB962C8B-B14F-4D97-AF65-F5344CB8AC3E}">
        <p14:creationId xmlns:p14="http://schemas.microsoft.com/office/powerpoint/2010/main" val="55584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96" y="1175783"/>
            <a:ext cx="8232615" cy="550968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68" y="1156328"/>
            <a:ext cx="8190071" cy="5509683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8133359" y="64886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Source: </a:t>
            </a:r>
            <a:r>
              <a:rPr lang="en-US" dirty="0" smtClean="0"/>
              <a:t>SINAN, 2008</a:t>
            </a:r>
            <a:endParaRPr lang="en-US" dirty="0"/>
          </a:p>
        </p:txBody>
      </p:sp>
      <p:sp>
        <p:nvSpPr>
          <p:cNvPr id="8" name="CaixaDeTexto 7"/>
          <p:cNvSpPr txBox="1"/>
          <p:nvPr/>
        </p:nvSpPr>
        <p:spPr>
          <a:xfrm>
            <a:off x="562637" y="395705"/>
            <a:ext cx="6231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 smtClean="0"/>
              <a:t>Dengue in Fortaleza, 2008</a:t>
            </a:r>
          </a:p>
        </p:txBody>
      </p:sp>
    </p:spTree>
    <p:extLst>
      <p:ext uri="{BB962C8B-B14F-4D97-AF65-F5344CB8AC3E}">
        <p14:creationId xmlns:p14="http://schemas.microsoft.com/office/powerpoint/2010/main" val="312190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96" y="1175783"/>
            <a:ext cx="8232615" cy="550968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68" y="1175783"/>
            <a:ext cx="8190071" cy="550968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58" y="1189784"/>
            <a:ext cx="8253890" cy="5637321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8133359" y="64886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Source: </a:t>
            </a:r>
            <a:r>
              <a:rPr lang="en-US" dirty="0" smtClean="0"/>
              <a:t>SINAN, 2008</a:t>
            </a:r>
            <a:endParaRPr lang="en-US" dirty="0"/>
          </a:p>
        </p:txBody>
      </p:sp>
      <p:sp>
        <p:nvSpPr>
          <p:cNvPr id="9" name="CaixaDeTexto 8"/>
          <p:cNvSpPr txBox="1"/>
          <p:nvPr/>
        </p:nvSpPr>
        <p:spPr>
          <a:xfrm>
            <a:off x="562637" y="395705"/>
            <a:ext cx="6231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 smtClean="0"/>
              <a:t>Dengue in Fortaleza, 2008</a:t>
            </a:r>
          </a:p>
        </p:txBody>
      </p:sp>
    </p:spTree>
    <p:extLst>
      <p:ext uri="{BB962C8B-B14F-4D97-AF65-F5344CB8AC3E}">
        <p14:creationId xmlns:p14="http://schemas.microsoft.com/office/powerpoint/2010/main" val="7821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374" y="-301048"/>
            <a:ext cx="12464374" cy="7300562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969967" y="1703901"/>
            <a:ext cx="64318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 smtClean="0"/>
              <a:t>Problem</a:t>
            </a:r>
            <a:r>
              <a:rPr lang="pt-BR" sz="6000" b="1" dirty="0" smtClean="0"/>
              <a:t> </a:t>
            </a:r>
            <a:r>
              <a:rPr lang="pt-BR" sz="6000" b="1" dirty="0" err="1" smtClean="0"/>
              <a:t>Defination</a:t>
            </a:r>
            <a:endParaRPr lang="en-US" sz="6000" b="1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005637" y="2731789"/>
            <a:ext cx="60438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 smtClean="0">
                <a:solidFill>
                  <a:schemeClr val="bg1">
                    <a:lumMod val="75000"/>
                  </a:schemeClr>
                </a:solidFill>
              </a:rPr>
              <a:t>Proposed</a:t>
            </a:r>
            <a:r>
              <a:rPr lang="pt-BR" sz="60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6000" b="1" dirty="0" err="1" smtClean="0">
                <a:solidFill>
                  <a:schemeClr val="bg1">
                    <a:lumMod val="75000"/>
                  </a:schemeClr>
                </a:solidFill>
              </a:rPr>
              <a:t>Solution</a:t>
            </a:r>
            <a:endParaRPr lang="en-US" sz="6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005637" y="3849988"/>
            <a:ext cx="24752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 smtClean="0">
                <a:solidFill>
                  <a:schemeClr val="bg1">
                    <a:lumMod val="75000"/>
                  </a:schemeClr>
                </a:solidFill>
              </a:rPr>
              <a:t>Results</a:t>
            </a:r>
            <a:endParaRPr lang="en-US" sz="6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03133" y="285928"/>
            <a:ext cx="5730736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/>
              <a:t>Presentation Sessions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26619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96" y="1195238"/>
            <a:ext cx="8232615" cy="550968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68" y="1175783"/>
            <a:ext cx="8190071" cy="550968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58" y="1111964"/>
            <a:ext cx="8253890" cy="563732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96" y="1184601"/>
            <a:ext cx="8232615" cy="5530957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8133359" y="64886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Source: </a:t>
            </a:r>
            <a:r>
              <a:rPr lang="en-US" dirty="0" smtClean="0"/>
              <a:t>SINAN, 2008</a:t>
            </a:r>
            <a:endParaRPr lang="en-US" dirty="0"/>
          </a:p>
        </p:txBody>
      </p:sp>
      <p:sp>
        <p:nvSpPr>
          <p:cNvPr id="9" name="CaixaDeTexto 8"/>
          <p:cNvSpPr txBox="1"/>
          <p:nvPr/>
        </p:nvSpPr>
        <p:spPr>
          <a:xfrm>
            <a:off x="562637" y="395705"/>
            <a:ext cx="6231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 smtClean="0"/>
              <a:t>Dengue in Fortaleza, 2008</a:t>
            </a:r>
          </a:p>
        </p:txBody>
      </p:sp>
    </p:spTree>
    <p:extLst>
      <p:ext uri="{BB962C8B-B14F-4D97-AF65-F5344CB8AC3E}">
        <p14:creationId xmlns:p14="http://schemas.microsoft.com/office/powerpoint/2010/main" val="376741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62637" y="395705"/>
            <a:ext cx="50524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 err="1" smtClean="0"/>
              <a:t>Correcting</a:t>
            </a:r>
            <a:r>
              <a:rPr lang="pt-BR" sz="4400" b="1" dirty="0" smtClean="0"/>
              <a:t> </a:t>
            </a:r>
            <a:r>
              <a:rPr lang="pt-BR" sz="4400" b="1" dirty="0" err="1" smtClean="0"/>
              <a:t>Instability</a:t>
            </a:r>
            <a:endParaRPr lang="pt-BR" sz="4400" b="1" dirty="0" smtClean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541" y="1242296"/>
            <a:ext cx="8553450" cy="50958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13829" y="3152775"/>
            <a:ext cx="1362075" cy="2533650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5970104" y="65380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 smtClean="0"/>
              <a:t>Source</a:t>
            </a:r>
            <a:r>
              <a:rPr lang="pt-BR" dirty="0"/>
              <a:t>: SESA/COVEP/CEVEP/SINAN (</a:t>
            </a:r>
            <a:r>
              <a:rPr lang="pt-BR" dirty="0" err="1"/>
              <a:t>Government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Ceará)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9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62637" y="395705"/>
            <a:ext cx="50524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 err="1" smtClean="0"/>
              <a:t>Correcting</a:t>
            </a:r>
            <a:r>
              <a:rPr lang="pt-BR" sz="4400" b="1" dirty="0" smtClean="0"/>
              <a:t> </a:t>
            </a:r>
            <a:r>
              <a:rPr lang="pt-BR" sz="4400" b="1" dirty="0" err="1" smtClean="0"/>
              <a:t>Instability</a:t>
            </a:r>
            <a:endParaRPr lang="pt-BR" sz="4400" b="1" dirty="0" smtClean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541" y="1242296"/>
            <a:ext cx="8553450" cy="50958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13829" y="3152775"/>
            <a:ext cx="1362075" cy="2533650"/>
          </a:xfrm>
          <a:prstGeom prst="rect">
            <a:avLst/>
          </a:prstGeom>
        </p:spPr>
      </p:pic>
      <p:sp>
        <p:nvSpPr>
          <p:cNvPr id="2" name="Forma livre 1"/>
          <p:cNvSpPr/>
          <p:nvPr/>
        </p:nvSpPr>
        <p:spPr>
          <a:xfrm>
            <a:off x="2980267" y="3075625"/>
            <a:ext cx="5037666" cy="2580108"/>
          </a:xfrm>
          <a:custGeom>
            <a:avLst/>
            <a:gdLst>
              <a:gd name="connsiteX0" fmla="*/ 0 w 5037666"/>
              <a:gd name="connsiteY0" fmla="*/ 2442541 h 2484874"/>
              <a:gd name="connsiteX1" fmla="*/ 355600 w 5037666"/>
              <a:gd name="connsiteY1" fmla="*/ 2315541 h 2484874"/>
              <a:gd name="connsiteX2" fmla="*/ 804333 w 5037666"/>
              <a:gd name="connsiteY2" fmla="*/ 1841408 h 2484874"/>
              <a:gd name="connsiteX3" fmla="*/ 1185333 w 5037666"/>
              <a:gd name="connsiteY3" fmla="*/ 1003208 h 2484874"/>
              <a:gd name="connsiteX4" fmla="*/ 1566333 w 5037666"/>
              <a:gd name="connsiteY4" fmla="*/ 249674 h 2484874"/>
              <a:gd name="connsiteX5" fmla="*/ 1905000 w 5037666"/>
              <a:gd name="connsiteY5" fmla="*/ 4141 h 2484874"/>
              <a:gd name="connsiteX6" fmla="*/ 2302933 w 5037666"/>
              <a:gd name="connsiteY6" fmla="*/ 410541 h 2484874"/>
              <a:gd name="connsiteX7" fmla="*/ 2760133 w 5037666"/>
              <a:gd name="connsiteY7" fmla="*/ 1451941 h 2484874"/>
              <a:gd name="connsiteX8" fmla="*/ 3183466 w 5037666"/>
              <a:gd name="connsiteY8" fmla="*/ 1951474 h 2484874"/>
              <a:gd name="connsiteX9" fmla="*/ 3818466 w 5037666"/>
              <a:gd name="connsiteY9" fmla="*/ 2366341 h 2484874"/>
              <a:gd name="connsiteX10" fmla="*/ 5037666 w 5037666"/>
              <a:gd name="connsiteY10" fmla="*/ 2484874 h 2484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37666" h="2484874">
                <a:moveTo>
                  <a:pt x="0" y="2442541"/>
                </a:moveTo>
                <a:cubicBezTo>
                  <a:pt x="110772" y="2429135"/>
                  <a:pt x="221545" y="2415730"/>
                  <a:pt x="355600" y="2315541"/>
                </a:cubicBezTo>
                <a:cubicBezTo>
                  <a:pt x="489656" y="2215352"/>
                  <a:pt x="666044" y="2060130"/>
                  <a:pt x="804333" y="1841408"/>
                </a:cubicBezTo>
                <a:cubicBezTo>
                  <a:pt x="942622" y="1622686"/>
                  <a:pt x="1058333" y="1268497"/>
                  <a:pt x="1185333" y="1003208"/>
                </a:cubicBezTo>
                <a:cubicBezTo>
                  <a:pt x="1312333" y="737919"/>
                  <a:pt x="1446389" y="416185"/>
                  <a:pt x="1566333" y="249674"/>
                </a:cubicBezTo>
                <a:cubicBezTo>
                  <a:pt x="1686278" y="83163"/>
                  <a:pt x="1782233" y="-22670"/>
                  <a:pt x="1905000" y="4141"/>
                </a:cubicBezTo>
                <a:cubicBezTo>
                  <a:pt x="2027767" y="30952"/>
                  <a:pt x="2160411" y="169241"/>
                  <a:pt x="2302933" y="410541"/>
                </a:cubicBezTo>
                <a:cubicBezTo>
                  <a:pt x="2445455" y="651841"/>
                  <a:pt x="2613378" y="1195119"/>
                  <a:pt x="2760133" y="1451941"/>
                </a:cubicBezTo>
                <a:cubicBezTo>
                  <a:pt x="2906888" y="1708763"/>
                  <a:pt x="3007077" y="1799074"/>
                  <a:pt x="3183466" y="1951474"/>
                </a:cubicBezTo>
                <a:cubicBezTo>
                  <a:pt x="3359855" y="2103874"/>
                  <a:pt x="3509433" y="2277441"/>
                  <a:pt x="3818466" y="2366341"/>
                </a:cubicBezTo>
                <a:cubicBezTo>
                  <a:pt x="4127499" y="2455241"/>
                  <a:pt x="4582582" y="2470057"/>
                  <a:pt x="5037666" y="2484874"/>
                </a:cubicBezTo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 6"/>
          <p:cNvSpPr/>
          <p:nvPr/>
        </p:nvSpPr>
        <p:spPr>
          <a:xfrm>
            <a:off x="5970104" y="65380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 smtClean="0"/>
              <a:t>Source</a:t>
            </a:r>
            <a:r>
              <a:rPr lang="pt-BR" dirty="0"/>
              <a:t>: SESA/COVEP/CEVEP/SINAN (</a:t>
            </a:r>
            <a:r>
              <a:rPr lang="pt-BR" dirty="0" err="1"/>
              <a:t>Government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Ceará)</a:t>
            </a:r>
            <a:endParaRPr lang="en-US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350" y="3043346"/>
            <a:ext cx="3069688" cy="202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8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62637" y="395705"/>
            <a:ext cx="50524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 err="1" smtClean="0"/>
              <a:t>Correcting</a:t>
            </a:r>
            <a:r>
              <a:rPr lang="pt-BR" sz="4400" b="1" dirty="0" smtClean="0"/>
              <a:t> </a:t>
            </a:r>
            <a:r>
              <a:rPr lang="pt-BR" sz="4400" b="1" dirty="0" err="1" smtClean="0"/>
              <a:t>Instability</a:t>
            </a:r>
            <a:endParaRPr lang="pt-BR" sz="4400" b="1" dirty="0" smtClean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541" y="1242296"/>
            <a:ext cx="8553450" cy="509587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19650" y="4138084"/>
            <a:ext cx="419100" cy="1543050"/>
          </a:xfrm>
          <a:prstGeom prst="rect">
            <a:avLst/>
          </a:prstGeom>
        </p:spPr>
      </p:pic>
      <p:sp>
        <p:nvSpPr>
          <p:cNvPr id="2" name="Forma livre 1"/>
          <p:cNvSpPr/>
          <p:nvPr/>
        </p:nvSpPr>
        <p:spPr>
          <a:xfrm>
            <a:off x="2980267" y="3481047"/>
            <a:ext cx="3937000" cy="2174686"/>
          </a:xfrm>
          <a:custGeom>
            <a:avLst/>
            <a:gdLst>
              <a:gd name="connsiteX0" fmla="*/ 0 w 5037666"/>
              <a:gd name="connsiteY0" fmla="*/ 2442541 h 2484874"/>
              <a:gd name="connsiteX1" fmla="*/ 355600 w 5037666"/>
              <a:gd name="connsiteY1" fmla="*/ 2315541 h 2484874"/>
              <a:gd name="connsiteX2" fmla="*/ 804333 w 5037666"/>
              <a:gd name="connsiteY2" fmla="*/ 1841408 h 2484874"/>
              <a:gd name="connsiteX3" fmla="*/ 1185333 w 5037666"/>
              <a:gd name="connsiteY3" fmla="*/ 1003208 h 2484874"/>
              <a:gd name="connsiteX4" fmla="*/ 1566333 w 5037666"/>
              <a:gd name="connsiteY4" fmla="*/ 249674 h 2484874"/>
              <a:gd name="connsiteX5" fmla="*/ 1905000 w 5037666"/>
              <a:gd name="connsiteY5" fmla="*/ 4141 h 2484874"/>
              <a:gd name="connsiteX6" fmla="*/ 2302933 w 5037666"/>
              <a:gd name="connsiteY6" fmla="*/ 410541 h 2484874"/>
              <a:gd name="connsiteX7" fmla="*/ 2760133 w 5037666"/>
              <a:gd name="connsiteY7" fmla="*/ 1451941 h 2484874"/>
              <a:gd name="connsiteX8" fmla="*/ 3183466 w 5037666"/>
              <a:gd name="connsiteY8" fmla="*/ 1951474 h 2484874"/>
              <a:gd name="connsiteX9" fmla="*/ 3818466 w 5037666"/>
              <a:gd name="connsiteY9" fmla="*/ 2366341 h 2484874"/>
              <a:gd name="connsiteX10" fmla="*/ 5037666 w 5037666"/>
              <a:gd name="connsiteY10" fmla="*/ 2484874 h 2484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37666" h="2484874">
                <a:moveTo>
                  <a:pt x="0" y="2442541"/>
                </a:moveTo>
                <a:cubicBezTo>
                  <a:pt x="110772" y="2429135"/>
                  <a:pt x="221545" y="2415730"/>
                  <a:pt x="355600" y="2315541"/>
                </a:cubicBezTo>
                <a:cubicBezTo>
                  <a:pt x="489656" y="2215352"/>
                  <a:pt x="666044" y="2060130"/>
                  <a:pt x="804333" y="1841408"/>
                </a:cubicBezTo>
                <a:cubicBezTo>
                  <a:pt x="942622" y="1622686"/>
                  <a:pt x="1058333" y="1268497"/>
                  <a:pt x="1185333" y="1003208"/>
                </a:cubicBezTo>
                <a:cubicBezTo>
                  <a:pt x="1312333" y="737919"/>
                  <a:pt x="1446389" y="416185"/>
                  <a:pt x="1566333" y="249674"/>
                </a:cubicBezTo>
                <a:cubicBezTo>
                  <a:pt x="1686278" y="83163"/>
                  <a:pt x="1782233" y="-22670"/>
                  <a:pt x="1905000" y="4141"/>
                </a:cubicBezTo>
                <a:cubicBezTo>
                  <a:pt x="2027767" y="30952"/>
                  <a:pt x="2160411" y="169241"/>
                  <a:pt x="2302933" y="410541"/>
                </a:cubicBezTo>
                <a:cubicBezTo>
                  <a:pt x="2445455" y="651841"/>
                  <a:pt x="2613378" y="1195119"/>
                  <a:pt x="2760133" y="1451941"/>
                </a:cubicBezTo>
                <a:cubicBezTo>
                  <a:pt x="2906888" y="1708763"/>
                  <a:pt x="3007077" y="1799074"/>
                  <a:pt x="3183466" y="1951474"/>
                </a:cubicBezTo>
                <a:cubicBezTo>
                  <a:pt x="3359855" y="2103874"/>
                  <a:pt x="3509433" y="2277441"/>
                  <a:pt x="3818466" y="2366341"/>
                </a:cubicBezTo>
                <a:cubicBezTo>
                  <a:pt x="4127499" y="2455241"/>
                  <a:pt x="4582582" y="2470057"/>
                  <a:pt x="5037666" y="2484874"/>
                </a:cubicBezTo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5970104" y="65380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 smtClean="0"/>
              <a:t>Source</a:t>
            </a:r>
            <a:r>
              <a:rPr lang="pt-BR" dirty="0"/>
              <a:t>: SESA/COVEP/CEVEP/SINAN (</a:t>
            </a:r>
            <a:r>
              <a:rPr lang="pt-BR" dirty="0" err="1"/>
              <a:t>Government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Ceará)</a:t>
            </a:r>
            <a:endParaRPr lang="en-US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350" y="3043346"/>
            <a:ext cx="3069688" cy="2028187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3852005" y="2727517"/>
            <a:ext cx="6367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 smtClean="0"/>
              <a:t>III</a:t>
            </a:r>
          </a:p>
        </p:txBody>
      </p:sp>
    </p:spTree>
    <p:extLst>
      <p:ext uri="{BB962C8B-B14F-4D97-AF65-F5344CB8AC3E}">
        <p14:creationId xmlns:p14="http://schemas.microsoft.com/office/powerpoint/2010/main" val="64269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62637" y="395705"/>
            <a:ext cx="50524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 err="1" smtClean="0"/>
              <a:t>Correcting</a:t>
            </a:r>
            <a:r>
              <a:rPr lang="pt-BR" sz="4400" b="1" dirty="0" smtClean="0"/>
              <a:t> </a:t>
            </a:r>
            <a:r>
              <a:rPr lang="pt-BR" sz="4400" b="1" dirty="0" err="1" smtClean="0"/>
              <a:t>Instability</a:t>
            </a:r>
            <a:endParaRPr lang="pt-BR" sz="4400" b="1" dirty="0" smtClean="0"/>
          </a:p>
        </p:txBody>
      </p:sp>
      <p:sp>
        <p:nvSpPr>
          <p:cNvPr id="10" name="Retângulo 9"/>
          <p:cNvSpPr/>
          <p:nvPr/>
        </p:nvSpPr>
        <p:spPr>
          <a:xfrm>
            <a:off x="5970104" y="65380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 smtClean="0"/>
              <a:t>Source</a:t>
            </a:r>
            <a:r>
              <a:rPr lang="pt-BR" dirty="0"/>
              <a:t>: SESA/COVEP/CEVEP/SINAN (</a:t>
            </a:r>
            <a:r>
              <a:rPr lang="pt-BR" dirty="0" err="1"/>
              <a:t>Government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Ceará)</a:t>
            </a:r>
            <a:endParaRPr lang="en-US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547" y="1233831"/>
            <a:ext cx="8553450" cy="5095875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31348" y="3386666"/>
            <a:ext cx="1390650" cy="2286000"/>
          </a:xfrm>
          <a:prstGeom prst="rect">
            <a:avLst/>
          </a:prstGeom>
        </p:spPr>
      </p:pic>
      <p:sp>
        <p:nvSpPr>
          <p:cNvPr id="17" name="Forma livre 16"/>
          <p:cNvSpPr/>
          <p:nvPr/>
        </p:nvSpPr>
        <p:spPr>
          <a:xfrm>
            <a:off x="3928539" y="3386666"/>
            <a:ext cx="3937000" cy="2277534"/>
          </a:xfrm>
          <a:custGeom>
            <a:avLst/>
            <a:gdLst>
              <a:gd name="connsiteX0" fmla="*/ 0 w 5037666"/>
              <a:gd name="connsiteY0" fmla="*/ 2442541 h 2484874"/>
              <a:gd name="connsiteX1" fmla="*/ 355600 w 5037666"/>
              <a:gd name="connsiteY1" fmla="*/ 2315541 h 2484874"/>
              <a:gd name="connsiteX2" fmla="*/ 804333 w 5037666"/>
              <a:gd name="connsiteY2" fmla="*/ 1841408 h 2484874"/>
              <a:gd name="connsiteX3" fmla="*/ 1185333 w 5037666"/>
              <a:gd name="connsiteY3" fmla="*/ 1003208 h 2484874"/>
              <a:gd name="connsiteX4" fmla="*/ 1566333 w 5037666"/>
              <a:gd name="connsiteY4" fmla="*/ 249674 h 2484874"/>
              <a:gd name="connsiteX5" fmla="*/ 1905000 w 5037666"/>
              <a:gd name="connsiteY5" fmla="*/ 4141 h 2484874"/>
              <a:gd name="connsiteX6" fmla="*/ 2302933 w 5037666"/>
              <a:gd name="connsiteY6" fmla="*/ 410541 h 2484874"/>
              <a:gd name="connsiteX7" fmla="*/ 2760133 w 5037666"/>
              <a:gd name="connsiteY7" fmla="*/ 1451941 h 2484874"/>
              <a:gd name="connsiteX8" fmla="*/ 3183466 w 5037666"/>
              <a:gd name="connsiteY8" fmla="*/ 1951474 h 2484874"/>
              <a:gd name="connsiteX9" fmla="*/ 3818466 w 5037666"/>
              <a:gd name="connsiteY9" fmla="*/ 2366341 h 2484874"/>
              <a:gd name="connsiteX10" fmla="*/ 5037666 w 5037666"/>
              <a:gd name="connsiteY10" fmla="*/ 2484874 h 2484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37666" h="2484874">
                <a:moveTo>
                  <a:pt x="0" y="2442541"/>
                </a:moveTo>
                <a:cubicBezTo>
                  <a:pt x="110772" y="2429135"/>
                  <a:pt x="221545" y="2415730"/>
                  <a:pt x="355600" y="2315541"/>
                </a:cubicBezTo>
                <a:cubicBezTo>
                  <a:pt x="489656" y="2215352"/>
                  <a:pt x="666044" y="2060130"/>
                  <a:pt x="804333" y="1841408"/>
                </a:cubicBezTo>
                <a:cubicBezTo>
                  <a:pt x="942622" y="1622686"/>
                  <a:pt x="1058333" y="1268497"/>
                  <a:pt x="1185333" y="1003208"/>
                </a:cubicBezTo>
                <a:cubicBezTo>
                  <a:pt x="1312333" y="737919"/>
                  <a:pt x="1446389" y="416185"/>
                  <a:pt x="1566333" y="249674"/>
                </a:cubicBezTo>
                <a:cubicBezTo>
                  <a:pt x="1686278" y="83163"/>
                  <a:pt x="1782233" y="-22670"/>
                  <a:pt x="1905000" y="4141"/>
                </a:cubicBezTo>
                <a:cubicBezTo>
                  <a:pt x="2027767" y="30952"/>
                  <a:pt x="2160411" y="169241"/>
                  <a:pt x="2302933" y="410541"/>
                </a:cubicBezTo>
                <a:cubicBezTo>
                  <a:pt x="2445455" y="651841"/>
                  <a:pt x="2613378" y="1195119"/>
                  <a:pt x="2760133" y="1451941"/>
                </a:cubicBezTo>
                <a:cubicBezTo>
                  <a:pt x="2906888" y="1708763"/>
                  <a:pt x="3007077" y="1799074"/>
                  <a:pt x="3183466" y="1951474"/>
                </a:cubicBezTo>
                <a:cubicBezTo>
                  <a:pt x="3359855" y="2103874"/>
                  <a:pt x="3509433" y="2277441"/>
                  <a:pt x="3818466" y="2366341"/>
                </a:cubicBezTo>
                <a:cubicBezTo>
                  <a:pt x="4127499" y="2455241"/>
                  <a:pt x="4582582" y="2470057"/>
                  <a:pt x="5037666" y="2484874"/>
                </a:cubicBezTo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ixaDeTexto 17"/>
          <p:cNvSpPr txBox="1"/>
          <p:nvPr/>
        </p:nvSpPr>
        <p:spPr>
          <a:xfrm>
            <a:off x="4721637" y="2787807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 smtClean="0"/>
              <a:t>II</a:t>
            </a:r>
          </a:p>
        </p:txBody>
      </p:sp>
    </p:spTree>
    <p:extLst>
      <p:ext uri="{BB962C8B-B14F-4D97-AF65-F5344CB8AC3E}">
        <p14:creationId xmlns:p14="http://schemas.microsoft.com/office/powerpoint/2010/main" val="322606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ata Science: O que é, conceito e definição | Blog Cetax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4364359" y="1842352"/>
            <a:ext cx="7085338" cy="23083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/>
              <a:t>Intelligent Epidemiological </a:t>
            </a:r>
            <a:endParaRPr lang="en-US" sz="4800" b="1" dirty="0" smtClean="0"/>
          </a:p>
          <a:p>
            <a:pPr algn="ctr"/>
            <a:r>
              <a:rPr lang="en-US" sz="4800" b="1" dirty="0" smtClean="0"/>
              <a:t>Surveillance in </a:t>
            </a:r>
            <a:r>
              <a:rPr lang="en-US" sz="4800" b="1" dirty="0"/>
              <a:t>the </a:t>
            </a:r>
            <a:endParaRPr lang="en-US" sz="4800" b="1" dirty="0" smtClean="0"/>
          </a:p>
          <a:p>
            <a:pPr algn="ctr"/>
            <a:r>
              <a:rPr lang="en-US" sz="4800" b="1" dirty="0" smtClean="0"/>
              <a:t>Brazilian </a:t>
            </a:r>
            <a:r>
              <a:rPr lang="en-US" sz="4800" b="1" dirty="0"/>
              <a:t>Semiarid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5144181" y="5691263"/>
            <a:ext cx="5558125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/>
              <a:t>IEEE </a:t>
            </a:r>
            <a:r>
              <a:rPr lang="en-US" sz="4800" b="1" dirty="0" err="1" smtClean="0"/>
              <a:t>Healthcom</a:t>
            </a:r>
            <a:r>
              <a:rPr lang="en-US" sz="4800" b="1" dirty="0" smtClean="0"/>
              <a:t> 2020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86273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ata Science: O que é, conceito e definição | Blog Cetax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4364359" y="1842352"/>
            <a:ext cx="7085338" cy="23083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/>
              <a:t>Intelligent Epidemiological </a:t>
            </a:r>
            <a:endParaRPr lang="en-US" sz="4800" b="1" dirty="0" smtClean="0"/>
          </a:p>
          <a:p>
            <a:pPr algn="ctr"/>
            <a:r>
              <a:rPr lang="en-US" sz="4800" b="1" dirty="0" smtClean="0"/>
              <a:t>Surveillance in </a:t>
            </a:r>
            <a:r>
              <a:rPr lang="en-US" sz="4800" b="1" dirty="0"/>
              <a:t>the </a:t>
            </a:r>
            <a:endParaRPr lang="en-US" sz="4800" b="1" dirty="0" smtClean="0"/>
          </a:p>
          <a:p>
            <a:pPr algn="ctr"/>
            <a:r>
              <a:rPr lang="en-US" sz="4800" b="1" dirty="0" smtClean="0"/>
              <a:t>Brazilian </a:t>
            </a:r>
            <a:r>
              <a:rPr lang="en-US" sz="4800" b="1" dirty="0"/>
              <a:t>Semiarid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5144181" y="5691263"/>
            <a:ext cx="5558125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/>
              <a:t>IEEE </a:t>
            </a:r>
            <a:r>
              <a:rPr lang="en-US" sz="4800" b="1" dirty="0" err="1" smtClean="0"/>
              <a:t>Healthcom</a:t>
            </a:r>
            <a:r>
              <a:rPr lang="en-US" sz="4800" b="1" dirty="0" smtClean="0"/>
              <a:t> 2020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3990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22003" y="305137"/>
            <a:ext cx="11082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Epidemy</a:t>
            </a:r>
            <a:endParaRPr 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-1245140" y="1865383"/>
            <a:ext cx="14280205" cy="4065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132" y="1866900"/>
            <a:ext cx="5588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0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22003" y="305137"/>
            <a:ext cx="11082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Epidemy</a:t>
            </a:r>
            <a:endParaRPr 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-1245140" y="1865383"/>
            <a:ext cx="14280205" cy="4065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132" y="1866900"/>
            <a:ext cx="5588000" cy="4064000"/>
          </a:xfrm>
          <a:prstGeom prst="rect">
            <a:avLst/>
          </a:prstGeom>
        </p:spPr>
      </p:pic>
      <p:pic>
        <p:nvPicPr>
          <p:cNvPr id="9" name="Picture 2" descr="Transparent Mosquito Silhouette Png - Mosquito Adult , Free Transparent  Clipart - ClipartKe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767" y="3516457"/>
            <a:ext cx="577515" cy="45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ransparent Mosquito Silhouette Png - Mosquito Adult , Free Transparent  Clipart - ClipartKe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062" y="4130870"/>
            <a:ext cx="577515" cy="45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ransparent Mosquito Silhouette Png - Mosquito Adult , Free Transparent  Clipart - ClipartKe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617" y="4485401"/>
            <a:ext cx="577515" cy="45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ransparent Mosquito Silhouette Png - Mosquito Adult , Free Transparent  Clipart - ClipartKe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64" y="3145886"/>
            <a:ext cx="577515" cy="45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ransparent Mosquito Silhouette Png - Mosquito Adult , Free Transparent  Clipart - ClipartKe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714" y="2761335"/>
            <a:ext cx="577515" cy="45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ansparent Mosquito Silhouette Png - Mosquito Adult , Free Transparent  Clipart - ClipartKe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921" y="4485400"/>
            <a:ext cx="577515" cy="45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ransparent Mosquito Silhouette Png - Mosquito Adult , Free Transparent  Clipart - ClipartKe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026" y="4360592"/>
            <a:ext cx="577515" cy="45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404261" y="1208446"/>
            <a:ext cx="440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Caused</a:t>
            </a:r>
            <a:r>
              <a:rPr lang="pt-BR" sz="2800" b="1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2800" b="1" dirty="0" err="1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</a:t>
            </a:r>
            <a:r>
              <a:rPr lang="pt-BR" sz="2800" b="1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2800" b="1" dirty="0" err="1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Arbovirus</a:t>
            </a:r>
            <a:endParaRPr lang="en-US" sz="2800" b="1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Picture 2" descr="Transparent Mosquito Silhouette Png - Mosquito Adult , Free Transparent  Clipart - ClipartKe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033" y="4131963"/>
            <a:ext cx="577515" cy="45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87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0800"/>
            <a:ext cx="12192000" cy="499872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22003" y="305137"/>
            <a:ext cx="11082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Arbovirus</a:t>
            </a:r>
            <a:endParaRPr 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6838540" y="6488668"/>
            <a:ext cx="5349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Noto Sans" panose="020B0502040504020204" pitchFamily="34"/>
              </a:rPr>
              <a:t>Source</a:t>
            </a:r>
            <a:r>
              <a:rPr lang="en-US" b="1" i="0" u="none" strike="noStrike" dirty="0" smtClean="0">
                <a:solidFill>
                  <a:schemeClr val="bg1">
                    <a:lumMod val="50000"/>
                  </a:schemeClr>
                </a:solidFill>
                <a:effectLst/>
                <a:latin typeface="Noto Sans" panose="020B0502040504020204" pitchFamily="34"/>
              </a:rPr>
              <a:t>: </a:t>
            </a:r>
            <a:r>
              <a:rPr lang="en-US" b="0" i="0" u="none" strike="noStrike" dirty="0" smtClean="0">
                <a:solidFill>
                  <a:schemeClr val="bg1">
                    <a:lumMod val="50000"/>
                  </a:schemeClr>
                </a:solidFill>
                <a:effectLst/>
                <a:latin typeface="Noto Sans" panose="020B0502040504020204" pitchFamily="34"/>
              </a:rPr>
              <a:t>https://doi.org/10.7554/eLife.08347.004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97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2365</TotalTime>
  <Words>2065</Words>
  <Application>Microsoft Office PowerPoint</Application>
  <PresentationFormat>Widescreen</PresentationFormat>
  <Paragraphs>416</Paragraphs>
  <Slides>66</Slides>
  <Notes>66</Notes>
  <HiddenSlides>1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Calibri Light</vt:lpstr>
      <vt:lpstr>NimbusRomNo9L-Regu</vt:lpstr>
      <vt:lpstr>Noto Sans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Valter Costa</dc:creator>
  <cp:lastModifiedBy>Valter Costa</cp:lastModifiedBy>
  <cp:revision>106</cp:revision>
  <dcterms:created xsi:type="dcterms:W3CDTF">2020-09-14T20:44:55Z</dcterms:created>
  <dcterms:modified xsi:type="dcterms:W3CDTF">2020-12-05T19:42:12Z</dcterms:modified>
</cp:coreProperties>
</file>